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handoutMasterIdLst>
    <p:handoutMasterId r:id="rId28"/>
  </p:handoutMasterIdLst>
  <p:sldIdLst>
    <p:sldId id="256" r:id="rId2"/>
    <p:sldId id="437" r:id="rId3"/>
    <p:sldId id="432" r:id="rId4"/>
    <p:sldId id="428" r:id="rId5"/>
    <p:sldId id="433" r:id="rId6"/>
    <p:sldId id="417" r:id="rId7"/>
    <p:sldId id="441" r:id="rId8"/>
    <p:sldId id="434" r:id="rId9"/>
    <p:sldId id="415" r:id="rId10"/>
    <p:sldId id="430" r:id="rId11"/>
    <p:sldId id="431" r:id="rId12"/>
    <p:sldId id="418" r:id="rId13"/>
    <p:sldId id="419" r:id="rId14"/>
    <p:sldId id="439" r:id="rId15"/>
    <p:sldId id="427" r:id="rId16"/>
    <p:sldId id="425" r:id="rId17"/>
    <p:sldId id="422" r:id="rId18"/>
    <p:sldId id="424" r:id="rId19"/>
    <p:sldId id="420" r:id="rId20"/>
    <p:sldId id="423" r:id="rId21"/>
    <p:sldId id="435" r:id="rId22"/>
    <p:sldId id="440" r:id="rId23"/>
    <p:sldId id="370" r:id="rId24"/>
    <p:sldId id="436" r:id="rId25"/>
    <p:sldId id="343" r:id="rId26"/>
    <p:sldId id="43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3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DC51426-0438-40DB-AA17-215394690CB3}" type="datetimeFigureOut">
              <a:rPr lang="en-US" smtClean="0"/>
              <a:pPr/>
              <a:t>2/5/2016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070A70-CF6C-47F0-9A1C-BBB6E087E099}" type="slidenum">
              <a:rPr lang="en-US" smtClean="0"/>
              <a:pPr/>
              <a:t>‹#›</a:t>
            </a:fld>
            <a:endParaRPr lang="en-US"/>
          </a:p>
        </p:txBody>
      </p:sp>
    </p:spTree>
    <p:extLst>
      <p:ext uri="{BB962C8B-B14F-4D97-AF65-F5344CB8AC3E}">
        <p14:creationId xmlns:p14="http://schemas.microsoft.com/office/powerpoint/2010/main" val="249365002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6E2FC7-18E3-40DE-9B62-3BBF3C95D7E9}" type="datetimeFigureOut">
              <a:rPr lang="en-US" smtClean="0"/>
              <a:pPr/>
              <a:t>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28FD0-8745-4D17-9304-ADFC2AAA899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6E2FC7-18E3-40DE-9B62-3BBF3C95D7E9}" type="datetimeFigureOut">
              <a:rPr lang="en-US" smtClean="0"/>
              <a:pPr/>
              <a:t>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28FD0-8745-4D17-9304-ADFC2AAA899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6E2FC7-18E3-40DE-9B62-3BBF3C95D7E9}" type="datetimeFigureOut">
              <a:rPr lang="en-US" smtClean="0"/>
              <a:pPr/>
              <a:t>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28FD0-8745-4D17-9304-ADFC2AAA899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6E2FC7-18E3-40DE-9B62-3BBF3C95D7E9}" type="datetimeFigureOut">
              <a:rPr lang="en-US" smtClean="0"/>
              <a:pPr/>
              <a:t>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28FD0-8745-4D17-9304-ADFC2AAA899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6E2FC7-18E3-40DE-9B62-3BBF3C95D7E9}" type="datetimeFigureOut">
              <a:rPr lang="en-US" smtClean="0"/>
              <a:pPr/>
              <a:t>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28FD0-8745-4D17-9304-ADFC2AAA899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6E2FC7-18E3-40DE-9B62-3BBF3C95D7E9}" type="datetimeFigureOut">
              <a:rPr lang="en-US" smtClean="0"/>
              <a:pPr/>
              <a:t>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28FD0-8745-4D17-9304-ADFC2AAA899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6E2FC7-18E3-40DE-9B62-3BBF3C95D7E9}" type="datetimeFigureOut">
              <a:rPr lang="en-US" smtClean="0"/>
              <a:pPr/>
              <a:t>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B28FD0-8745-4D17-9304-ADFC2AAA899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6E2FC7-18E3-40DE-9B62-3BBF3C95D7E9}" type="datetimeFigureOut">
              <a:rPr lang="en-US" smtClean="0"/>
              <a:pPr/>
              <a:t>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B28FD0-8745-4D17-9304-ADFC2AAA899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6E2FC7-18E3-40DE-9B62-3BBF3C95D7E9}" type="datetimeFigureOut">
              <a:rPr lang="en-US" smtClean="0"/>
              <a:pPr/>
              <a:t>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B28FD0-8745-4D17-9304-ADFC2AAA899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6E2FC7-18E3-40DE-9B62-3BBF3C95D7E9}" type="datetimeFigureOut">
              <a:rPr lang="en-US" smtClean="0"/>
              <a:pPr/>
              <a:t>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28FD0-8745-4D17-9304-ADFC2AAA899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6E2FC7-18E3-40DE-9B62-3BBF3C95D7E9}" type="datetimeFigureOut">
              <a:rPr lang="en-US" smtClean="0"/>
              <a:pPr/>
              <a:t>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28FD0-8745-4D17-9304-ADFC2AAA899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6E2FC7-18E3-40DE-9B62-3BBF3C95D7E9}" type="datetimeFigureOut">
              <a:rPr lang="en-US" smtClean="0"/>
              <a:pPr/>
              <a:t>2/5/2016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B28FD0-8745-4D17-9304-ADFC2AAA899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English HE – an overview</a:t>
            </a:r>
            <a:endParaRPr lang="en-US" dirty="0"/>
          </a:p>
        </p:txBody>
      </p:sp>
      <p:sp>
        <p:nvSpPr>
          <p:cNvPr id="3" name="Subtitle 2"/>
          <p:cNvSpPr>
            <a:spLocks noGrp="1"/>
          </p:cNvSpPr>
          <p:nvPr>
            <p:ph type="subTitle" idx="1"/>
          </p:nvPr>
        </p:nvSpPr>
        <p:spPr/>
        <p:txBody>
          <a:bodyPr>
            <a:normAutofit fontScale="85000" lnSpcReduction="20000"/>
          </a:bodyPr>
          <a:lstStyle/>
          <a:p>
            <a:r>
              <a:rPr lang="en-US" dirty="0" smtClean="0"/>
              <a:t>6 February 2016</a:t>
            </a:r>
          </a:p>
          <a:p>
            <a:r>
              <a:rPr lang="en-US" dirty="0" smtClean="0"/>
              <a:t>Andrew </a:t>
            </a:r>
            <a:r>
              <a:rPr lang="en-US" dirty="0" err="1" smtClean="0"/>
              <a:t>McGettigan</a:t>
            </a:r>
            <a:endParaRPr lang="en-US" dirty="0" smtClean="0"/>
          </a:p>
          <a:p>
            <a:r>
              <a:rPr lang="en-US" dirty="0" smtClean="0"/>
              <a:t>andrewjmcgettigan@gmail.com</a:t>
            </a:r>
          </a:p>
          <a:p>
            <a:r>
              <a:rPr lang="en-US" dirty="0" smtClean="0"/>
              <a:t>@</a:t>
            </a:r>
            <a:r>
              <a:rPr lang="en-US" dirty="0" err="1" smtClean="0"/>
              <a:t>amcgettigan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83568" y="548679"/>
          <a:ext cx="7848871" cy="5112568"/>
        </p:xfrm>
        <a:graphic>
          <a:graphicData uri="http://schemas.openxmlformats.org/drawingml/2006/table">
            <a:tbl>
              <a:tblPr/>
              <a:tblGrid>
                <a:gridCol w="1408088"/>
                <a:gridCol w="943434"/>
                <a:gridCol w="1061168"/>
                <a:gridCol w="1109830"/>
                <a:gridCol w="1109830"/>
                <a:gridCol w="1109830"/>
                <a:gridCol w="1106691"/>
              </a:tblGrid>
              <a:tr h="756090">
                <a:tc>
                  <a:txBody>
                    <a:bodyPr/>
                    <a:lstStyle/>
                    <a:p>
                      <a:pPr>
                        <a:lnSpc>
                          <a:spcPct val="115000"/>
                        </a:lnSpc>
                      </a:pPr>
                      <a:endParaRPr lang="en-GB" sz="1100" dirty="0">
                        <a:latin typeface="Calibri"/>
                        <a:ea typeface="Times New Roman"/>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gn="ctr">
                        <a:lnSpc>
                          <a:spcPct val="150000"/>
                        </a:lnSpc>
                        <a:spcAft>
                          <a:spcPts val="0"/>
                        </a:spcAft>
                      </a:pPr>
                      <a:r>
                        <a:rPr lang="en-US" sz="1800" dirty="0">
                          <a:latin typeface="Garamond"/>
                          <a:ea typeface="Calibri"/>
                          <a:cs typeface="Times New Roman"/>
                        </a:rPr>
                        <a:t>2015/16</a:t>
                      </a:r>
                      <a:endParaRPr lang="en-GB" sz="1800" dirty="0">
                        <a:latin typeface="Calibri"/>
                        <a:ea typeface="Calibri"/>
                        <a:cs typeface="Times New Roman"/>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gn="ctr">
                        <a:lnSpc>
                          <a:spcPct val="150000"/>
                        </a:lnSpc>
                        <a:spcAft>
                          <a:spcPts val="0"/>
                        </a:spcAft>
                      </a:pPr>
                      <a:r>
                        <a:rPr lang="en-US" sz="1800" dirty="0">
                          <a:latin typeface="Garamond"/>
                          <a:ea typeface="Calibri"/>
                          <a:cs typeface="Times New Roman"/>
                        </a:rPr>
                        <a:t>2016/17</a:t>
                      </a:r>
                      <a:endParaRPr lang="en-GB" sz="1800" dirty="0">
                        <a:latin typeface="Calibri"/>
                        <a:ea typeface="Calibri"/>
                        <a:cs typeface="Times New Roman"/>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gn="ctr">
                        <a:lnSpc>
                          <a:spcPct val="150000"/>
                        </a:lnSpc>
                        <a:spcAft>
                          <a:spcPts val="0"/>
                        </a:spcAft>
                      </a:pPr>
                      <a:r>
                        <a:rPr lang="en-US" sz="1800" dirty="0">
                          <a:latin typeface="Garamond"/>
                          <a:ea typeface="Calibri"/>
                          <a:cs typeface="Times New Roman"/>
                        </a:rPr>
                        <a:t>2017/18</a:t>
                      </a:r>
                      <a:endParaRPr lang="en-GB" sz="1800" dirty="0">
                        <a:latin typeface="Calibri"/>
                        <a:ea typeface="Calibri"/>
                        <a:cs typeface="Times New Roman"/>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gn="ctr">
                        <a:lnSpc>
                          <a:spcPct val="150000"/>
                        </a:lnSpc>
                        <a:spcAft>
                          <a:spcPts val="0"/>
                        </a:spcAft>
                      </a:pPr>
                      <a:r>
                        <a:rPr lang="en-US" sz="1800" dirty="0">
                          <a:latin typeface="Garamond"/>
                          <a:ea typeface="Calibri"/>
                          <a:cs typeface="Times New Roman"/>
                        </a:rPr>
                        <a:t>2018/19</a:t>
                      </a:r>
                      <a:endParaRPr lang="en-GB" sz="1800" dirty="0">
                        <a:latin typeface="Calibri"/>
                        <a:ea typeface="Calibri"/>
                        <a:cs typeface="Times New Roman"/>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algn="ctr" defTabSz="914400" rtl="0" eaLnBrk="1" latinLnBrk="0" hangingPunct="1">
                        <a:lnSpc>
                          <a:spcPct val="150000"/>
                        </a:lnSpc>
                        <a:spcAft>
                          <a:spcPts val="0"/>
                        </a:spcAft>
                      </a:pPr>
                      <a:r>
                        <a:rPr lang="en-GB" sz="1800" kern="1200" dirty="0">
                          <a:solidFill>
                            <a:schemeClr val="tx1"/>
                          </a:solidFill>
                          <a:latin typeface="Garamond"/>
                          <a:ea typeface="Calibri"/>
                          <a:cs typeface="Times New Roman"/>
                        </a:rPr>
                        <a:t>2019/20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algn="ctr" defTabSz="914400" rtl="0" eaLnBrk="1" latinLnBrk="0" hangingPunct="1">
                        <a:lnSpc>
                          <a:spcPct val="150000"/>
                        </a:lnSpc>
                        <a:spcAft>
                          <a:spcPts val="0"/>
                        </a:spcAft>
                      </a:pPr>
                      <a:r>
                        <a:rPr lang="en-GB" sz="1800" kern="1200" dirty="0" smtClean="0">
                          <a:solidFill>
                            <a:schemeClr val="tx1"/>
                          </a:solidFill>
                          <a:latin typeface="Garamond"/>
                          <a:ea typeface="Calibri"/>
                          <a:cs typeface="Times New Roman"/>
                        </a:rPr>
                        <a:t>2020/21</a:t>
                      </a:r>
                      <a:endParaRPr lang="en-GB" sz="1800" kern="1200" dirty="0">
                        <a:solidFill>
                          <a:schemeClr val="tx1"/>
                        </a:solidFill>
                        <a:latin typeface="Garamond"/>
                        <a:ea typeface="Calibri"/>
                        <a:cs typeface="Times New Roman"/>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r>
              <a:tr h="1397513">
                <a:tc>
                  <a:txBody>
                    <a:bodyPr/>
                    <a:lstStyle/>
                    <a:p>
                      <a:pPr algn="ctr">
                        <a:lnSpc>
                          <a:spcPct val="150000"/>
                        </a:lnSpc>
                        <a:spcAft>
                          <a:spcPts val="0"/>
                        </a:spcAft>
                      </a:pPr>
                      <a:r>
                        <a:rPr lang="en-US" sz="1200" dirty="0">
                          <a:latin typeface="Garamond"/>
                          <a:ea typeface="Calibri"/>
                          <a:cs typeface="Times New Roman"/>
                        </a:rPr>
                        <a:t>New loans issued</a:t>
                      </a:r>
                      <a:endParaRPr lang="en-GB" sz="1100" dirty="0">
                        <a:latin typeface="Calibri"/>
                        <a:ea typeface="Calibri"/>
                        <a:cs typeface="Times New Roman"/>
                      </a:endParaRPr>
                    </a:p>
                    <a:p>
                      <a:pPr algn="ctr">
                        <a:lnSpc>
                          <a:spcPct val="150000"/>
                        </a:lnSpc>
                        <a:spcAft>
                          <a:spcPts val="0"/>
                        </a:spcAft>
                      </a:pPr>
                      <a:r>
                        <a:rPr lang="en-US" sz="1200" dirty="0">
                          <a:latin typeface="Garamond"/>
                          <a:ea typeface="Calibri"/>
                          <a:cs typeface="Times New Roman"/>
                        </a:rPr>
                        <a:t>(£ billion)</a:t>
                      </a:r>
                      <a:endParaRPr lang="en-GB" sz="1100" dirty="0">
                        <a:latin typeface="Calibri"/>
                        <a:ea typeface="Calibri"/>
                        <a:cs typeface="Times New Roman"/>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50000"/>
                        </a:lnSpc>
                        <a:spcAft>
                          <a:spcPts val="1000"/>
                        </a:spcAft>
                      </a:pPr>
                      <a:r>
                        <a:rPr lang="en-GB" sz="1800" dirty="0" smtClean="0">
                          <a:solidFill>
                            <a:srgbClr val="000000"/>
                          </a:solidFill>
                          <a:latin typeface="Calibri"/>
                          <a:ea typeface="Calibri"/>
                          <a:cs typeface="Times New Roman"/>
                        </a:rPr>
                        <a:t>13.3</a:t>
                      </a:r>
                      <a:endParaRPr lang="en-GB" sz="1800" dirty="0">
                        <a:latin typeface="Calibri"/>
                        <a:ea typeface="Calibri"/>
                        <a:cs typeface="Times New Roman"/>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50000"/>
                        </a:lnSpc>
                        <a:spcAft>
                          <a:spcPts val="1000"/>
                        </a:spcAft>
                      </a:pPr>
                      <a:r>
                        <a:rPr lang="en-GB" sz="1800" dirty="0" smtClean="0">
                          <a:solidFill>
                            <a:srgbClr val="000000"/>
                          </a:solidFill>
                          <a:latin typeface="Calibri"/>
                          <a:ea typeface="Calibri"/>
                          <a:cs typeface="Times New Roman"/>
                        </a:rPr>
                        <a:t>15.4</a:t>
                      </a:r>
                      <a:endParaRPr lang="en-GB" sz="1800" dirty="0">
                        <a:latin typeface="Calibri"/>
                        <a:ea typeface="Calibri"/>
                        <a:cs typeface="Times New Roman"/>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50000"/>
                        </a:lnSpc>
                        <a:spcAft>
                          <a:spcPts val="1000"/>
                        </a:spcAft>
                      </a:pPr>
                      <a:r>
                        <a:rPr lang="en-GB" sz="1800" dirty="0" smtClean="0">
                          <a:solidFill>
                            <a:srgbClr val="000000"/>
                          </a:solidFill>
                          <a:latin typeface="Calibri"/>
                          <a:ea typeface="Calibri"/>
                          <a:cs typeface="Times New Roman"/>
                        </a:rPr>
                        <a:t>17.6</a:t>
                      </a:r>
                      <a:endParaRPr lang="en-GB" sz="1800" dirty="0">
                        <a:latin typeface="Calibri"/>
                        <a:ea typeface="Calibri"/>
                        <a:cs typeface="Times New Roman"/>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50000"/>
                        </a:lnSpc>
                        <a:spcAft>
                          <a:spcPts val="1000"/>
                        </a:spcAft>
                      </a:pPr>
                      <a:r>
                        <a:rPr lang="en-GB" sz="1800" dirty="0" smtClean="0">
                          <a:solidFill>
                            <a:srgbClr val="000000"/>
                          </a:solidFill>
                          <a:latin typeface="Calibri"/>
                          <a:ea typeface="Calibri"/>
                          <a:cs typeface="Times New Roman"/>
                        </a:rPr>
                        <a:t>19.8</a:t>
                      </a:r>
                      <a:endParaRPr lang="en-GB" sz="1800" dirty="0">
                        <a:latin typeface="Calibri"/>
                        <a:ea typeface="Calibri"/>
                        <a:cs typeface="Times New Roman"/>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50000"/>
                        </a:lnSpc>
                        <a:spcAft>
                          <a:spcPts val="1000"/>
                        </a:spcAft>
                      </a:pPr>
                      <a:r>
                        <a:rPr lang="en-GB" sz="1800" dirty="0" smtClean="0">
                          <a:solidFill>
                            <a:srgbClr val="000000"/>
                          </a:solidFill>
                          <a:latin typeface="Calibri"/>
                          <a:ea typeface="Calibri"/>
                          <a:cs typeface="Times New Roman"/>
                        </a:rPr>
                        <a:t>21.5</a:t>
                      </a:r>
                      <a:endParaRPr lang="en-GB" sz="1800" dirty="0">
                        <a:latin typeface="Calibri"/>
                        <a:ea typeface="Calibri"/>
                        <a:cs typeface="Times New Roman"/>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50000"/>
                        </a:lnSpc>
                        <a:spcAft>
                          <a:spcPts val="1000"/>
                        </a:spcAft>
                      </a:pPr>
                      <a:r>
                        <a:rPr lang="en-GB" sz="1800" dirty="0" smtClean="0">
                          <a:solidFill>
                            <a:srgbClr val="000000"/>
                          </a:solidFill>
                          <a:latin typeface="Calibri"/>
                          <a:ea typeface="Calibri"/>
                          <a:cs typeface="Times New Roman"/>
                        </a:rPr>
                        <a:t>22.9</a:t>
                      </a:r>
                      <a:endParaRPr lang="en-GB" sz="1800" dirty="0">
                        <a:latin typeface="Calibri"/>
                        <a:ea typeface="Calibri"/>
                        <a:cs typeface="Times New Roman"/>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1397513">
                <a:tc>
                  <a:txBody>
                    <a:bodyPr/>
                    <a:lstStyle/>
                    <a:p>
                      <a:pPr algn="ctr">
                        <a:lnSpc>
                          <a:spcPct val="150000"/>
                        </a:lnSpc>
                        <a:spcAft>
                          <a:spcPts val="0"/>
                        </a:spcAft>
                      </a:pPr>
                      <a:r>
                        <a:rPr lang="en-US" sz="1200">
                          <a:latin typeface="Garamond"/>
                          <a:ea typeface="Calibri"/>
                          <a:cs typeface="Times New Roman"/>
                        </a:rPr>
                        <a:t>Repayments</a:t>
                      </a:r>
                      <a:endParaRPr lang="en-GB" sz="1100">
                        <a:latin typeface="Calibri"/>
                        <a:ea typeface="Calibri"/>
                        <a:cs typeface="Times New Roman"/>
                      </a:endParaRPr>
                    </a:p>
                    <a:p>
                      <a:pPr algn="ctr">
                        <a:lnSpc>
                          <a:spcPct val="150000"/>
                        </a:lnSpc>
                        <a:spcAft>
                          <a:spcPts val="0"/>
                        </a:spcAft>
                      </a:pPr>
                      <a:r>
                        <a:rPr lang="en-US" sz="1200">
                          <a:latin typeface="Garamond"/>
                          <a:ea typeface="Calibri"/>
                          <a:cs typeface="Times New Roman"/>
                        </a:rPr>
                        <a:t>(£ billion)</a:t>
                      </a:r>
                      <a:endParaRPr lang="en-GB" sz="1100">
                        <a:latin typeface="Calibri"/>
                        <a:ea typeface="Calibri"/>
                        <a:cs typeface="Times New Roman"/>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50000"/>
                        </a:lnSpc>
                        <a:spcAft>
                          <a:spcPts val="1000"/>
                        </a:spcAft>
                      </a:pPr>
                      <a:r>
                        <a:rPr lang="en-GB" sz="1800" dirty="0" smtClean="0">
                          <a:latin typeface="Cambria"/>
                          <a:ea typeface="Calibri"/>
                          <a:cs typeface="Times New Roman"/>
                        </a:rPr>
                        <a:t>2.2</a:t>
                      </a:r>
                      <a:endParaRPr lang="en-GB" sz="1800" dirty="0">
                        <a:latin typeface="Calibri"/>
                        <a:ea typeface="Calibri"/>
                        <a:cs typeface="Times New Roman"/>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50000"/>
                        </a:lnSpc>
                        <a:spcAft>
                          <a:spcPts val="1000"/>
                        </a:spcAft>
                      </a:pPr>
                      <a:r>
                        <a:rPr lang="en-GB" sz="1800" dirty="0" smtClean="0">
                          <a:latin typeface="Cambria"/>
                          <a:ea typeface="Calibri"/>
                          <a:cs typeface="Times New Roman"/>
                        </a:rPr>
                        <a:t>2.6</a:t>
                      </a:r>
                      <a:endParaRPr lang="en-GB" sz="1800" dirty="0">
                        <a:latin typeface="Calibri"/>
                        <a:ea typeface="Calibri"/>
                        <a:cs typeface="Times New Roman"/>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50000"/>
                        </a:lnSpc>
                        <a:spcAft>
                          <a:spcPts val="1000"/>
                        </a:spcAft>
                      </a:pPr>
                      <a:r>
                        <a:rPr lang="en-GB" sz="1800" dirty="0" smtClean="0">
                          <a:latin typeface="Cambria"/>
                          <a:ea typeface="Calibri"/>
                          <a:cs typeface="Times New Roman"/>
                        </a:rPr>
                        <a:t>2.8</a:t>
                      </a:r>
                      <a:endParaRPr lang="en-GB" sz="1800" dirty="0">
                        <a:latin typeface="Calibri"/>
                        <a:ea typeface="Calibri"/>
                        <a:cs typeface="Times New Roman"/>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50000"/>
                        </a:lnSpc>
                        <a:spcAft>
                          <a:spcPts val="1000"/>
                        </a:spcAft>
                      </a:pPr>
                      <a:r>
                        <a:rPr lang="en-GB" sz="1800" dirty="0" smtClean="0">
                          <a:latin typeface="Cambria"/>
                          <a:ea typeface="Calibri"/>
                          <a:cs typeface="Times New Roman"/>
                        </a:rPr>
                        <a:t>2.9</a:t>
                      </a:r>
                      <a:endParaRPr lang="en-GB" sz="1800" dirty="0">
                        <a:latin typeface="Calibri"/>
                        <a:ea typeface="Calibri"/>
                        <a:cs typeface="Times New Roman"/>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50000"/>
                        </a:lnSpc>
                        <a:spcAft>
                          <a:spcPts val="1000"/>
                        </a:spcAft>
                      </a:pPr>
                      <a:r>
                        <a:rPr lang="en-GB" sz="1800" dirty="0" smtClean="0">
                          <a:latin typeface="Cambria"/>
                          <a:ea typeface="Calibri"/>
                          <a:cs typeface="Times New Roman"/>
                        </a:rPr>
                        <a:t>2.8</a:t>
                      </a:r>
                      <a:endParaRPr lang="en-GB" sz="1800" dirty="0">
                        <a:latin typeface="Calibri"/>
                        <a:ea typeface="Calibri"/>
                        <a:cs typeface="Times New Roman"/>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50000"/>
                        </a:lnSpc>
                        <a:spcAft>
                          <a:spcPts val="1000"/>
                        </a:spcAft>
                      </a:pPr>
                      <a:r>
                        <a:rPr lang="en-GB" sz="1800" dirty="0" smtClean="0">
                          <a:latin typeface="Cambria"/>
                          <a:ea typeface="Calibri"/>
                          <a:cs typeface="Times New Roman"/>
                        </a:rPr>
                        <a:t>3.3</a:t>
                      </a:r>
                      <a:endParaRPr lang="en-GB" sz="1800" dirty="0">
                        <a:latin typeface="Calibri"/>
                        <a:ea typeface="Calibri"/>
                        <a:cs typeface="Times New Roman"/>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1561452">
                <a:tc>
                  <a:txBody>
                    <a:bodyPr/>
                    <a:lstStyle/>
                    <a:p>
                      <a:pPr algn="ctr">
                        <a:lnSpc>
                          <a:spcPct val="150000"/>
                        </a:lnSpc>
                        <a:spcAft>
                          <a:spcPts val="0"/>
                        </a:spcAft>
                      </a:pPr>
                      <a:r>
                        <a:rPr lang="en-US" sz="1200">
                          <a:latin typeface="Garamond"/>
                          <a:ea typeface="Calibri"/>
                          <a:cs typeface="Times New Roman"/>
                        </a:rPr>
                        <a:t>'Shortfall' - contribution to PSNCR</a:t>
                      </a:r>
                      <a:endParaRPr lang="en-GB" sz="1100">
                        <a:latin typeface="Calibri"/>
                        <a:ea typeface="Calibri"/>
                        <a:cs typeface="Times New Roman"/>
                      </a:endParaRPr>
                    </a:p>
                    <a:p>
                      <a:pPr algn="ctr">
                        <a:lnSpc>
                          <a:spcPct val="150000"/>
                        </a:lnSpc>
                        <a:spcAft>
                          <a:spcPts val="0"/>
                        </a:spcAft>
                      </a:pPr>
                      <a:r>
                        <a:rPr lang="en-US" sz="1200">
                          <a:latin typeface="Garamond"/>
                          <a:ea typeface="Calibri"/>
                          <a:cs typeface="Times New Roman"/>
                        </a:rPr>
                        <a:t>(£ billion)</a:t>
                      </a:r>
                      <a:endParaRPr lang="en-GB" sz="1100">
                        <a:latin typeface="Calibri"/>
                        <a:ea typeface="Calibri"/>
                        <a:cs typeface="Times New Roman"/>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50000"/>
                        </a:lnSpc>
                        <a:spcAft>
                          <a:spcPts val="1000"/>
                        </a:spcAft>
                      </a:pPr>
                      <a:r>
                        <a:rPr lang="en-GB" sz="1800" dirty="0" smtClean="0">
                          <a:solidFill>
                            <a:srgbClr val="000000"/>
                          </a:solidFill>
                          <a:latin typeface="Calibri"/>
                          <a:ea typeface="Calibri"/>
                          <a:cs typeface="Times New Roman"/>
                        </a:rPr>
                        <a:t>11.2</a:t>
                      </a:r>
                      <a:endParaRPr lang="en-GB" sz="1800" dirty="0">
                        <a:latin typeface="Calibri"/>
                        <a:ea typeface="Calibri"/>
                        <a:cs typeface="Times New Roman"/>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50000"/>
                        </a:lnSpc>
                        <a:spcAft>
                          <a:spcPts val="1000"/>
                        </a:spcAft>
                      </a:pPr>
                      <a:r>
                        <a:rPr lang="en-GB" sz="1800" dirty="0" smtClean="0">
                          <a:solidFill>
                            <a:srgbClr val="000000"/>
                          </a:solidFill>
                          <a:latin typeface="Calibri"/>
                          <a:ea typeface="Calibri"/>
                          <a:cs typeface="Times New Roman"/>
                        </a:rPr>
                        <a:t>12.8</a:t>
                      </a:r>
                      <a:endParaRPr lang="en-GB" sz="1800" dirty="0">
                        <a:latin typeface="Calibri"/>
                        <a:ea typeface="Calibri"/>
                        <a:cs typeface="Times New Roman"/>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50000"/>
                        </a:lnSpc>
                        <a:spcAft>
                          <a:spcPts val="1000"/>
                        </a:spcAft>
                      </a:pPr>
                      <a:r>
                        <a:rPr lang="en-GB" sz="1800" dirty="0" smtClean="0">
                          <a:solidFill>
                            <a:srgbClr val="000000"/>
                          </a:solidFill>
                          <a:latin typeface="Calibri"/>
                          <a:ea typeface="Calibri"/>
                          <a:cs typeface="Times New Roman"/>
                        </a:rPr>
                        <a:t>14.8</a:t>
                      </a:r>
                      <a:endParaRPr lang="en-GB" sz="1800" dirty="0">
                        <a:latin typeface="Calibri"/>
                        <a:ea typeface="Calibri"/>
                        <a:cs typeface="Times New Roman"/>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50000"/>
                        </a:lnSpc>
                        <a:spcAft>
                          <a:spcPts val="1000"/>
                        </a:spcAft>
                      </a:pPr>
                      <a:r>
                        <a:rPr lang="en-GB" sz="1800" dirty="0" smtClean="0">
                          <a:solidFill>
                            <a:srgbClr val="000000"/>
                          </a:solidFill>
                          <a:latin typeface="Calibri"/>
                          <a:ea typeface="Calibri"/>
                          <a:cs typeface="Times New Roman"/>
                        </a:rPr>
                        <a:t>16.9</a:t>
                      </a:r>
                      <a:endParaRPr lang="en-GB" sz="1800" dirty="0">
                        <a:latin typeface="Calibri"/>
                        <a:ea typeface="Calibri"/>
                        <a:cs typeface="Times New Roman"/>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50000"/>
                        </a:lnSpc>
                        <a:spcAft>
                          <a:spcPts val="1000"/>
                        </a:spcAft>
                      </a:pPr>
                      <a:r>
                        <a:rPr lang="en-GB" sz="1800" dirty="0" smtClean="0">
                          <a:solidFill>
                            <a:srgbClr val="000000"/>
                          </a:solidFill>
                          <a:latin typeface="Calibri"/>
                          <a:ea typeface="Calibri"/>
                          <a:cs typeface="Times New Roman"/>
                        </a:rPr>
                        <a:t>18.7</a:t>
                      </a:r>
                      <a:endParaRPr lang="en-GB" sz="1800" dirty="0">
                        <a:latin typeface="Calibri"/>
                        <a:ea typeface="Calibri"/>
                        <a:cs typeface="Times New Roman"/>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50000"/>
                        </a:lnSpc>
                        <a:spcAft>
                          <a:spcPts val="1000"/>
                        </a:spcAft>
                      </a:pPr>
                      <a:r>
                        <a:rPr lang="en-GB" sz="1800" dirty="0" smtClean="0">
                          <a:solidFill>
                            <a:srgbClr val="000000"/>
                          </a:solidFill>
                          <a:latin typeface="Calibri"/>
                          <a:ea typeface="Calibri"/>
                          <a:cs typeface="Times New Roman"/>
                        </a:rPr>
                        <a:t>19.6</a:t>
                      </a:r>
                      <a:endParaRPr lang="en-GB" sz="1800" dirty="0">
                        <a:latin typeface="Calibri"/>
                        <a:ea typeface="Calibri"/>
                        <a:cs typeface="Times New Roman"/>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bl>
          </a:graphicData>
        </a:graphic>
      </p:graphicFrame>
      <p:sp>
        <p:nvSpPr>
          <p:cNvPr id="16385" name="Rectangle 1"/>
          <p:cNvSpPr>
            <a:spLocks noChangeArrowheads="1"/>
          </p:cNvSpPr>
          <p:nvPr/>
        </p:nvSpPr>
        <p:spPr bwMode="auto">
          <a:xfrm>
            <a:off x="107504" y="6019056"/>
            <a:ext cx="4854599"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Garamond" pitchFamily="18" charset="0"/>
                <a:ea typeface="Calibri" pitchFamily="34" charset="0"/>
                <a:cs typeface="Times New Roman" pitchFamily="18" charset="0"/>
              </a:rPr>
              <a:t>Projected loan outlay &amp; repayments - ENGLAND - </a:t>
            </a:r>
            <a:r>
              <a:rPr kumimoji="0" lang="en-GB" sz="1200" b="1" i="0" u="none" strike="noStrike" cap="none" normalizeH="0" baseline="0" dirty="0" err="1" smtClean="0">
                <a:ln>
                  <a:noFill/>
                </a:ln>
                <a:solidFill>
                  <a:schemeClr val="tx1"/>
                </a:solidFill>
                <a:effectLst/>
                <a:latin typeface="Garamond" pitchFamily="18" charset="0"/>
                <a:ea typeface="Calibri" pitchFamily="34" charset="0"/>
                <a:cs typeface="Times New Roman" pitchFamily="18" charset="0"/>
              </a:rPr>
              <a:t>cashflow</a:t>
            </a:r>
            <a:r>
              <a:rPr kumimoji="0" lang="en-GB" sz="1200" b="1" i="0" u="none" strike="noStrike" cap="none" normalizeH="0" baseline="0" dirty="0" smtClean="0">
                <a:ln>
                  <a:noFill/>
                </a:ln>
                <a:solidFill>
                  <a:schemeClr val="tx1"/>
                </a:solidFill>
                <a:effectLst/>
                <a:latin typeface="Garamond" pitchFamily="18" charset="0"/>
                <a:ea typeface="Calibri" pitchFamily="34" charset="0"/>
                <a:cs typeface="Times New Roman" pitchFamily="18" charset="0"/>
              </a:rPr>
              <a:t> (</a:t>
            </a:r>
            <a:r>
              <a:rPr kumimoji="0" lang="en-GB" sz="12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GB" sz="1200" b="1" i="0" u="none" strike="noStrike" cap="none" normalizeH="0" baseline="0" dirty="0" smtClean="0">
                <a:ln>
                  <a:noFill/>
                </a:ln>
                <a:solidFill>
                  <a:schemeClr val="tx1"/>
                </a:solidFill>
                <a:effectLst/>
                <a:latin typeface="Garamond" pitchFamily="18" charset="0"/>
                <a:ea typeface="Calibri" pitchFamily="34" charset="0"/>
                <a:cs typeface="Times New Roman" pitchFamily="18" charset="0"/>
              </a:rPr>
              <a:t> billion)</a:t>
            </a:r>
            <a:r>
              <a:rPr kumimoji="0" lang="en-GB" sz="1200" b="1" i="0" u="none" strike="noStrike" cap="none" normalizeH="0" baseline="30000" dirty="0" smtClean="0">
                <a:ln>
                  <a:noFill/>
                </a:ln>
                <a:solidFill>
                  <a:schemeClr val="tx1"/>
                </a:solidFill>
                <a:effectLst/>
                <a:latin typeface="Garamond" pitchFamily="18" charset="0"/>
                <a:ea typeface="Calibri" pitchFamily="34" charset="0"/>
                <a:cs typeface="Times New Roman" pitchFamily="18" charset="0"/>
              </a:rPr>
              <a:t> </a:t>
            </a:r>
            <a:endParaRPr kumimoji="0" lang="en-GB" sz="1200" b="1" i="0" u="none" strike="noStrike" cap="none" normalizeH="0" baseline="0" dirty="0" smtClean="0">
              <a:ln>
                <a:noFill/>
              </a:ln>
              <a:solidFill>
                <a:schemeClr val="tx1"/>
              </a:solidFill>
              <a:effectLst/>
              <a:latin typeface="Garamond"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Garamond" pitchFamily="18" charset="0"/>
                <a:ea typeface="Calibri" pitchFamily="34" charset="0"/>
                <a:cs typeface="Times New Roman" pitchFamily="18" charset="0"/>
              </a:rPr>
              <a:t>OBR, Economical &amp; Fiscal Outlook </a:t>
            </a:r>
            <a:r>
              <a:rPr lang="en-GB" sz="1200" b="1" dirty="0" smtClean="0">
                <a:latin typeface="Garamond" pitchFamily="18" charset="0"/>
                <a:ea typeface="Calibri" pitchFamily="34" charset="0"/>
                <a:cs typeface="Times New Roman" pitchFamily="18" charset="0"/>
              </a:rPr>
              <a:t>November </a:t>
            </a:r>
            <a:r>
              <a:rPr kumimoji="0" lang="en-GB" sz="1200" b="1" i="0" u="none" strike="noStrike" cap="none" normalizeH="0" baseline="0" dirty="0" smtClean="0">
                <a:ln>
                  <a:noFill/>
                </a:ln>
                <a:solidFill>
                  <a:schemeClr val="tx1"/>
                </a:solidFill>
                <a:effectLst/>
                <a:latin typeface="Garamond" pitchFamily="18" charset="0"/>
                <a:ea typeface="Calibri" pitchFamily="34" charset="0"/>
                <a:cs typeface="Times New Roman" pitchFamily="18" charset="0"/>
              </a:rPr>
              <a:t>2015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print"/>
          <a:srcRect/>
          <a:stretch>
            <a:fillRect/>
          </a:stretch>
        </p:blipFill>
        <p:spPr bwMode="auto">
          <a:xfrm>
            <a:off x="240440" y="908720"/>
            <a:ext cx="8786873" cy="5112567"/>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Financialisation</a:t>
            </a:r>
            <a:endParaRPr lang="en-GB" dirty="0"/>
          </a:p>
        </p:txBody>
      </p:sp>
      <p:sp>
        <p:nvSpPr>
          <p:cNvPr id="3" name="Text Placeholder 2"/>
          <p:cNvSpPr>
            <a:spLocks noGrp="1"/>
          </p:cNvSpPr>
          <p:nvPr>
            <p:ph type="body" idx="1"/>
          </p:nvPr>
        </p:nvSpPr>
        <p:spPr/>
        <p:txBody>
          <a:bodyPr/>
          <a:lstStyle/>
          <a:p>
            <a:r>
              <a:rPr lang="en-GB" dirty="0" smtClean="0"/>
              <a:t>Putting Education into a system of accounts</a:t>
            </a: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Small Business, Enterprise and Employment Act</a:t>
            </a:r>
            <a:endParaRPr lang="en-GB" dirty="0"/>
          </a:p>
        </p:txBody>
      </p:sp>
      <p:sp>
        <p:nvSpPr>
          <p:cNvPr id="3" name="Content Placeholder 2"/>
          <p:cNvSpPr>
            <a:spLocks noGrp="1"/>
          </p:cNvSpPr>
          <p:nvPr>
            <p:ph idx="1"/>
          </p:nvPr>
        </p:nvSpPr>
        <p:spPr>
          <a:xfrm>
            <a:off x="457200" y="1484784"/>
            <a:ext cx="8229600" cy="5184576"/>
          </a:xfrm>
        </p:spPr>
        <p:txBody>
          <a:bodyPr>
            <a:normAutofit fontScale="77500" lnSpcReduction="20000"/>
          </a:bodyPr>
          <a:lstStyle/>
          <a:p>
            <a:r>
              <a:rPr lang="en-GB" dirty="0" smtClean="0"/>
              <a:t>Royal Assent at the end of March 2015</a:t>
            </a:r>
          </a:p>
          <a:p>
            <a:r>
              <a:rPr lang="en-GB" dirty="0" smtClean="0"/>
              <a:t>Section 6 – ‘Evaluating Education’</a:t>
            </a:r>
          </a:p>
          <a:p>
            <a:r>
              <a:rPr lang="en-GB" dirty="0" smtClean="0"/>
              <a:t>‘[The measures] will also help to create an incentive and reward structure at universities by distinguishing the universities that are delivering the strongest enterprise ethos and labour market outcomes for their students.’</a:t>
            </a:r>
          </a:p>
          <a:p>
            <a:r>
              <a:rPr lang="en-GB" dirty="0" smtClean="0"/>
              <a:t>Conservative 2015 GE Manifesto: </a:t>
            </a:r>
          </a:p>
          <a:p>
            <a:pPr lvl="1"/>
            <a:r>
              <a:rPr lang="en-GB" dirty="0" smtClean="0"/>
              <a:t>‘require more data to be openly available to potential students so that they can make decisions informed by the career paths of past graduates’</a:t>
            </a:r>
          </a:p>
          <a:p>
            <a:r>
              <a:rPr lang="en-GB" dirty="0" smtClean="0"/>
              <a:t>Green Paper, November 2015</a:t>
            </a:r>
          </a:p>
          <a:p>
            <a:pPr lvl="1"/>
            <a:r>
              <a:rPr lang="en-GB" dirty="0" smtClean="0"/>
              <a:t>“Section 78 of the Small Business, Enterprise and Employment Act 2015 now enables higher education data to be linked [and published] with HMRC income and employment data, and DWP benefits data to inform understanding of the labour market outcomes of graduates.” (fn. 22, p. 31)</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Initial TEF metrics</a:t>
            </a:r>
            <a:endParaRPr lang="en-GB" dirty="0"/>
          </a:p>
        </p:txBody>
      </p:sp>
      <p:sp>
        <p:nvSpPr>
          <p:cNvPr id="3" name="Content Placeholder 2"/>
          <p:cNvSpPr>
            <a:spLocks noGrp="1"/>
          </p:cNvSpPr>
          <p:nvPr>
            <p:ph idx="1"/>
          </p:nvPr>
        </p:nvSpPr>
        <p:spPr/>
        <p:txBody>
          <a:bodyPr>
            <a:normAutofit fontScale="70000" lnSpcReduction="20000"/>
          </a:bodyPr>
          <a:lstStyle/>
          <a:p>
            <a:pPr>
              <a:buNone/>
            </a:pPr>
            <a:endParaRPr lang="en-GB" dirty="0" smtClean="0"/>
          </a:p>
          <a:p>
            <a:pPr>
              <a:buNone/>
            </a:pPr>
            <a:r>
              <a:rPr lang="en-GB" dirty="0" smtClean="0"/>
              <a:t>“After informal discussions with the sector, we believe at present there are three common metrics (suitably benchmarked) that would best inform TEF judgements. We propose initially to base the common metrics on existing data collections:</a:t>
            </a:r>
          </a:p>
          <a:p>
            <a:pPr marL="514350" indent="-514350">
              <a:buFont typeface="+mj-lt"/>
              <a:buAutoNum type="arabicPeriod"/>
            </a:pPr>
            <a:r>
              <a:rPr lang="en-GB" b="1" dirty="0" smtClean="0"/>
              <a:t>Employment/destination</a:t>
            </a:r>
            <a:r>
              <a:rPr lang="en-GB" dirty="0" smtClean="0"/>
              <a:t> – from the Destination of Leavers from Higher Education Surveys (outcomes), and, </a:t>
            </a:r>
            <a:r>
              <a:rPr lang="en-GB" i="1" dirty="0" smtClean="0"/>
              <a:t>from early 2017, make use of the results of the HMRC data match</a:t>
            </a:r>
            <a:r>
              <a:rPr lang="en-GB" dirty="0" smtClean="0"/>
              <a:t>;</a:t>
            </a:r>
          </a:p>
          <a:p>
            <a:pPr marL="514350" indent="-514350">
              <a:buFont typeface="+mj-lt"/>
              <a:buAutoNum type="arabicPeriod"/>
            </a:pPr>
            <a:r>
              <a:rPr lang="en-GB" b="1" dirty="0" smtClean="0"/>
              <a:t>Retention/continuation</a:t>
            </a:r>
            <a:r>
              <a:rPr lang="en-GB" dirty="0" smtClean="0"/>
              <a:t> – from the UK Performance Indicators which are published by Higher Education Statistics Agency (HESA) (outcomes);</a:t>
            </a:r>
          </a:p>
          <a:p>
            <a:pPr marL="514350" indent="-514350">
              <a:buFont typeface="+mj-lt"/>
              <a:buAutoNum type="arabicPeriod"/>
            </a:pPr>
            <a:r>
              <a:rPr lang="en-GB" b="1" dirty="0" smtClean="0"/>
              <a:t>Student satisfaction indicators </a:t>
            </a:r>
            <a:r>
              <a:rPr lang="en-GB" dirty="0" smtClean="0"/>
              <a:t>– from the National Student Survey (teaching quality and learning environment).”</a:t>
            </a:r>
          </a:p>
          <a:p>
            <a:endParaRPr lang="en-GB" dirty="0" smtClean="0"/>
          </a:p>
          <a:p>
            <a:pPr>
              <a:buNone/>
            </a:pPr>
            <a:r>
              <a:rPr lang="en-GB" dirty="0" smtClean="0"/>
              <a:t>Green Paper, November 2015, Ch 3, paragraph 12</a:t>
            </a:r>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Announcement from HESA, Dec 2015</a:t>
            </a:r>
            <a:endParaRPr lang="en-GB" dirty="0"/>
          </a:p>
        </p:txBody>
      </p:sp>
      <p:sp>
        <p:nvSpPr>
          <p:cNvPr id="3" name="Content Placeholder 2"/>
          <p:cNvSpPr>
            <a:spLocks noGrp="1"/>
          </p:cNvSpPr>
          <p:nvPr>
            <p:ph idx="1"/>
          </p:nvPr>
        </p:nvSpPr>
        <p:spPr>
          <a:xfrm>
            <a:off x="457200" y="1600200"/>
            <a:ext cx="8229600" cy="4853136"/>
          </a:xfrm>
        </p:spPr>
        <p:txBody>
          <a:bodyPr>
            <a:normAutofit fontScale="92500" lnSpcReduction="20000"/>
          </a:bodyPr>
          <a:lstStyle/>
          <a:p>
            <a:pPr>
              <a:buNone/>
            </a:pPr>
            <a:r>
              <a:rPr lang="en-GB" dirty="0" smtClean="0"/>
              <a:t>“... we are currently reviewing national requirements for information. </a:t>
            </a:r>
            <a:br>
              <a:rPr lang="en-GB" dirty="0" smtClean="0"/>
            </a:br>
            <a:r>
              <a:rPr lang="en-GB" dirty="0" smtClean="0"/>
              <a:t>“Our aim is to replace the current Destination of Leavers from Higher Education (DLHE) survey, and the Longitudinal DLHE, in 2017. </a:t>
            </a:r>
            <a:br>
              <a:rPr lang="en-GB" dirty="0" smtClean="0"/>
            </a:br>
            <a:r>
              <a:rPr lang="en-GB" dirty="0" smtClean="0"/>
              <a:t>“We aim to improve data quality and reduce the burden of collection, by linking to HMRC data made available under the Small Business, Enterprise and Employment Act. We will also utilise improved links back to our student data to enhance our understanding of the paths students take into and through study, and on to their next destination.”</a:t>
            </a:r>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David </a:t>
            </a:r>
            <a:r>
              <a:rPr lang="en-US" dirty="0" err="1" smtClean="0"/>
              <a:t>Willetts</a:t>
            </a:r>
            <a:r>
              <a:rPr lang="en-US" dirty="0" smtClean="0"/>
              <a:t> – </a:t>
            </a:r>
            <a:br>
              <a:rPr lang="en-US" dirty="0" smtClean="0"/>
            </a:br>
            <a:r>
              <a:rPr lang="en-US" dirty="0" smtClean="0"/>
              <a:t>Performance Indicators </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GB" dirty="0" smtClean="0"/>
              <a:t>May 2012: “I </a:t>
            </a:r>
            <a:r>
              <a:rPr lang="en-GB" dirty="0"/>
              <a:t>expect that, in the future, as the data accrue, the policy debate will be about the </a:t>
            </a:r>
            <a:r>
              <a:rPr lang="en-GB" dirty="0" smtClean="0"/>
              <a:t>RAB charge </a:t>
            </a:r>
            <a:r>
              <a:rPr lang="en-GB" dirty="0"/>
              <a:t>for individual </a:t>
            </a:r>
            <a:r>
              <a:rPr lang="en-GB" dirty="0" smtClean="0"/>
              <a:t>institutions … the </a:t>
            </a:r>
            <a:r>
              <a:rPr lang="en-GB" dirty="0"/>
              <a:t>actual Exchequer risk from lending to students at specific universities</a:t>
            </a:r>
            <a:r>
              <a:rPr lang="en-GB" dirty="0" smtClean="0"/>
              <a:t>.”</a:t>
            </a:r>
          </a:p>
          <a:p>
            <a:pPr>
              <a:buNone/>
            </a:pPr>
            <a:r>
              <a:rPr lang="en-GB" dirty="0" smtClean="0"/>
              <a:t>September 2012: “</a:t>
            </a:r>
            <a:r>
              <a:rPr lang="en-US" dirty="0" smtClean="0"/>
              <a:t>Imagine that in the future we discover that the RAB charge for a Bristol graduate was 10 per cent. Maybe some other university … we are only going to get 60 per cent back. Going beyond that it becomes an interesting question, to what extent you can </a:t>
            </a:r>
            <a:r>
              <a:rPr lang="en-US" dirty="0" err="1" smtClean="0"/>
              <a:t>incentivise</a:t>
            </a:r>
            <a:r>
              <a:rPr lang="en-US" dirty="0" smtClean="0"/>
              <a:t> universities to lower their own RAB charges.”</a:t>
            </a:r>
          </a:p>
        </p:txBody>
      </p:sp>
      <p:sp>
        <p:nvSpPr>
          <p:cNvPr id="4" name="Slide Number Placeholder 3"/>
          <p:cNvSpPr>
            <a:spLocks noGrp="1"/>
          </p:cNvSpPr>
          <p:nvPr>
            <p:ph type="sldNum" sz="quarter" idx="12"/>
          </p:nvPr>
        </p:nvSpPr>
        <p:spPr/>
        <p:txBody>
          <a:bodyPr/>
          <a:lstStyle/>
          <a:p>
            <a:fld id="{384BA93A-D5F2-4829-8B4B-EDFD770B46C6}" type="slidenum">
              <a:rPr lang="en-US" smtClean="0"/>
              <a:pPr/>
              <a:t>16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Estimating the Human Capital of Graduates, Nuffield Foundation / IFS</a:t>
            </a:r>
            <a:endParaRPr lang="en-GB" dirty="0"/>
          </a:p>
        </p:txBody>
      </p:sp>
      <p:sp>
        <p:nvSpPr>
          <p:cNvPr id="3" name="Content Placeholder 2"/>
          <p:cNvSpPr>
            <a:spLocks noGrp="1"/>
          </p:cNvSpPr>
          <p:nvPr>
            <p:ph idx="1"/>
          </p:nvPr>
        </p:nvSpPr>
        <p:spPr/>
        <p:txBody>
          <a:bodyPr>
            <a:normAutofit fontScale="92500"/>
          </a:bodyPr>
          <a:lstStyle/>
          <a:p>
            <a:pPr>
              <a:buNone/>
            </a:pPr>
            <a:r>
              <a:rPr lang="en-GB" dirty="0" smtClean="0"/>
              <a:t>“If different degrees from different institutions result in very different levels of earnings for students with similar pre-university qualifications and from similar socio-economic backgrounds, then this might affect both student choice and policies designed to increase participation and improve social mobility.”</a:t>
            </a:r>
          </a:p>
          <a:p>
            <a:pPr>
              <a:buNone/>
            </a:pPr>
            <a:r>
              <a:rPr lang="en-GB" dirty="0" smtClean="0"/>
              <a:t>http://www.nuffieldfoundation.org/estimating-human-capital-graduates</a:t>
            </a:r>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F.E.E.R. </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Future Earnings and Employment Record</a:t>
            </a:r>
          </a:p>
          <a:p>
            <a:pPr lvl="1"/>
            <a:r>
              <a:rPr lang="en-GB" dirty="0" smtClean="0"/>
              <a:t>19 June 2014 publication by Lord Young  </a:t>
            </a:r>
            <a:r>
              <a:rPr lang="en-GB" i="1" dirty="0"/>
              <a:t>Enterprise for All</a:t>
            </a:r>
            <a:r>
              <a:rPr lang="en-GB" dirty="0"/>
              <a:t> </a:t>
            </a:r>
            <a:endParaRPr lang="en-GB" dirty="0" smtClean="0"/>
          </a:p>
          <a:p>
            <a:r>
              <a:rPr lang="en-GB" dirty="0" smtClean="0"/>
              <a:t>Proposal to ‘publish </a:t>
            </a:r>
            <a:r>
              <a:rPr lang="en-GB" dirty="0"/>
              <a:t>and index future employment and earnings data in a simple and accessible format so that students can assess the full costs and likely benefits of specific courses at specific institutions</a:t>
            </a:r>
            <a:r>
              <a:rPr lang="en-GB" dirty="0" smtClean="0"/>
              <a:t>.’</a:t>
            </a:r>
          </a:p>
          <a:p>
            <a:pPr lvl="1"/>
            <a:r>
              <a:rPr lang="en-GB" b="1" dirty="0" smtClean="0"/>
              <a:t>10 years post-completion [This data exists]</a:t>
            </a:r>
            <a:endParaRPr lang="en-GB" b="1" dirty="0"/>
          </a:p>
          <a:p>
            <a:r>
              <a:rPr lang="en-GB" dirty="0" smtClean="0"/>
              <a:t>“</a:t>
            </a:r>
            <a:r>
              <a:rPr lang="en-GB" dirty="0"/>
              <a:t>Publishing this information through league tables would also promote competition and improvement amongst educators in their response to raising academic standards and their relevance to work and business</a:t>
            </a:r>
            <a:r>
              <a:rPr lang="en-GB"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971600" y="476672"/>
            <a:ext cx="7058025" cy="6067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a:t>
            </a:r>
            <a:endParaRPr lang="en-GB" dirty="0"/>
          </a:p>
        </p:txBody>
      </p:sp>
      <p:sp>
        <p:nvSpPr>
          <p:cNvPr id="3" name="Content Placeholder 2"/>
          <p:cNvSpPr>
            <a:spLocks noGrp="1"/>
          </p:cNvSpPr>
          <p:nvPr>
            <p:ph idx="1"/>
          </p:nvPr>
        </p:nvSpPr>
        <p:spPr/>
        <p:txBody>
          <a:bodyPr/>
          <a:lstStyle/>
          <a:p>
            <a:r>
              <a:rPr lang="en-GB" dirty="0" smtClean="0"/>
              <a:t>Privatisation</a:t>
            </a:r>
          </a:p>
          <a:p>
            <a:r>
              <a:rPr lang="en-GB" dirty="0" smtClean="0"/>
              <a:t>Changes to Student Support</a:t>
            </a:r>
          </a:p>
          <a:p>
            <a:r>
              <a:rPr lang="en-GB" dirty="0" smtClean="0"/>
              <a:t>Loans</a:t>
            </a:r>
          </a:p>
          <a:p>
            <a:r>
              <a:rPr lang="en-GB" dirty="0" err="1" smtClean="0"/>
              <a:t>Financialisation</a:t>
            </a:r>
            <a:endParaRPr lang="en-GB" dirty="0" smtClean="0"/>
          </a:p>
          <a:p>
            <a:r>
              <a:rPr lang="en-GB" dirty="0" smtClean="0"/>
              <a:t>University Finances – Debt</a:t>
            </a:r>
          </a:p>
          <a:p>
            <a:r>
              <a:rPr lang="en-GB" dirty="0" smtClean="0"/>
              <a:t>Conclusion</a:t>
            </a:r>
          </a:p>
          <a:p>
            <a:endParaRPr lang="en-GB" dirty="0" smtClean="0"/>
          </a:p>
          <a:p>
            <a:endParaRPr lang="en-GB" dirty="0" smtClean="0"/>
          </a:p>
          <a:p>
            <a:endParaRPr lang="en-GB" dirty="0" smtClean="0"/>
          </a:p>
          <a:p>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Creditworthiness of individuals &amp; institutions</a:t>
            </a:r>
            <a:endParaRPr lang="en-GB" dirty="0"/>
          </a:p>
        </p:txBody>
      </p:sp>
      <p:sp>
        <p:nvSpPr>
          <p:cNvPr id="3" name="Content Placeholder 2"/>
          <p:cNvSpPr>
            <a:spLocks noGrp="1"/>
          </p:cNvSpPr>
          <p:nvPr>
            <p:ph idx="1"/>
          </p:nvPr>
        </p:nvSpPr>
        <p:spPr>
          <a:xfrm>
            <a:off x="457200" y="1600200"/>
            <a:ext cx="8229600" cy="4781128"/>
          </a:xfrm>
        </p:spPr>
        <p:txBody>
          <a:bodyPr>
            <a:normAutofit fontScale="77500" lnSpcReduction="20000"/>
          </a:bodyPr>
          <a:lstStyle/>
          <a:p>
            <a:r>
              <a:rPr lang="en-GB" dirty="0" smtClean="0"/>
              <a:t>Milton Friedman: ‘the [repayment demanded] should </a:t>
            </a:r>
            <a:r>
              <a:rPr lang="en-GB" dirty="0"/>
              <a:t>in principle vary from individual to individual in accordance with any differences in expected earning capacity that can be predicted in advance--the problem is similar to that of varying life insurance </a:t>
            </a:r>
            <a:r>
              <a:rPr lang="en-GB" dirty="0" err="1"/>
              <a:t>premia</a:t>
            </a:r>
            <a:r>
              <a:rPr lang="en-GB" dirty="0"/>
              <a:t> among groups that have different life expectancy</a:t>
            </a:r>
            <a:r>
              <a:rPr lang="en-GB" dirty="0" smtClean="0"/>
              <a:t>.’ </a:t>
            </a:r>
            <a:br>
              <a:rPr lang="en-GB" dirty="0" smtClean="0"/>
            </a:br>
            <a:r>
              <a:rPr lang="en-GB" dirty="0" smtClean="0"/>
              <a:t>‘The Role of Government in Education’ </a:t>
            </a:r>
          </a:p>
          <a:p>
            <a:r>
              <a:rPr lang="en-GB" dirty="0" smtClean="0"/>
              <a:t>That is, ‘How much should this applicant from this district of this city with these qualifications be lent to do this course at this institution?’</a:t>
            </a:r>
          </a:p>
          <a:p>
            <a:pPr lvl="1"/>
            <a:r>
              <a:rPr lang="en-GB" dirty="0" smtClean="0"/>
              <a:t>What are they likely to repay?</a:t>
            </a:r>
            <a:endParaRPr lang="en-GB" dirty="0"/>
          </a:p>
          <a:p>
            <a:pPr lvl="1"/>
            <a:r>
              <a:rPr lang="en-GB" dirty="0" smtClean="0"/>
              <a:t>Good university - one that produces graduates able to repay more (and pay higher income tax)</a:t>
            </a:r>
          </a:p>
          <a:p>
            <a:pPr lvl="1"/>
            <a:r>
              <a:rPr lang="en-GB" dirty="0" smtClean="0"/>
              <a:t>Graduate borrower is bearer of unit of account(</a:t>
            </a:r>
            <a:r>
              <a:rPr lang="en-GB" dirty="0" err="1" smtClean="0"/>
              <a:t>ing</a:t>
            </a:r>
            <a:r>
              <a:rPr lang="en-GB"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University finances - Debt</a:t>
            </a:r>
            <a:endParaRPr lang="en-GB" dirty="0"/>
          </a:p>
        </p:txBody>
      </p:sp>
      <p:sp>
        <p:nvSpPr>
          <p:cNvPr id="3" name="Text Placeholder 2"/>
          <p:cNvSpPr>
            <a:spLocks noGrp="1"/>
          </p:cNvSpPr>
          <p:nvPr>
            <p:ph type="body" idx="1"/>
          </p:nvPr>
        </p:nvSpPr>
        <p:spPr/>
        <p:txBody>
          <a:bodyPr/>
          <a:lstStyle/>
          <a:p>
            <a:endParaRPr lang="en-GB"/>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cstate="print"/>
          <a:srcRect l="24753" t="11834" r="25408"/>
          <a:stretch>
            <a:fillRect/>
          </a:stretch>
        </p:blipFill>
        <p:spPr bwMode="auto">
          <a:xfrm>
            <a:off x="1115616" y="116632"/>
            <a:ext cx="7416824" cy="6741368"/>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395536" y="6237312"/>
            <a:ext cx="5486400" cy="366936"/>
          </a:xfrm>
        </p:spPr>
        <p:txBody>
          <a:bodyPr/>
          <a:lstStyle/>
          <a:p>
            <a:r>
              <a:rPr lang="en-GB" dirty="0" smtClean="0"/>
              <a:t>Moody’s, HE Sector Analysis April 2014</a:t>
            </a:r>
            <a:endParaRPr lang="en-GB" dirty="0"/>
          </a:p>
        </p:txBody>
      </p:sp>
      <p:pic>
        <p:nvPicPr>
          <p:cNvPr id="62466" name="Picture 2"/>
          <p:cNvPicPr>
            <a:picLocks noChangeAspect="1" noChangeArrowheads="1"/>
          </p:cNvPicPr>
          <p:nvPr/>
        </p:nvPicPr>
        <p:blipFill>
          <a:blip r:embed="rId2" cstate="print"/>
          <a:srcRect/>
          <a:stretch>
            <a:fillRect/>
          </a:stretch>
        </p:blipFill>
        <p:spPr bwMode="auto">
          <a:xfrm>
            <a:off x="395536" y="400050"/>
            <a:ext cx="8280920" cy="57652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cstate="print"/>
          <a:srcRect/>
          <a:stretch>
            <a:fillRect/>
          </a:stretch>
        </p:blipFill>
        <p:spPr bwMode="auto">
          <a:xfrm>
            <a:off x="611560" y="260648"/>
            <a:ext cx="7848872" cy="6408712"/>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179512" y="476672"/>
            <a:ext cx="8784976" cy="59766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/discussion points</a:t>
            </a:r>
            <a:endParaRPr lang="en-GB" dirty="0"/>
          </a:p>
        </p:txBody>
      </p:sp>
      <p:sp>
        <p:nvSpPr>
          <p:cNvPr id="3" name="Content Placeholder 2"/>
          <p:cNvSpPr>
            <a:spLocks noGrp="1"/>
          </p:cNvSpPr>
          <p:nvPr>
            <p:ph idx="1"/>
          </p:nvPr>
        </p:nvSpPr>
        <p:spPr/>
        <p:txBody>
          <a:bodyPr>
            <a:normAutofit fontScale="55000" lnSpcReduction="20000"/>
          </a:bodyPr>
          <a:lstStyle/>
          <a:p>
            <a:r>
              <a:rPr lang="en-GB" dirty="0" smtClean="0"/>
              <a:t>TEF bureaucracy /workload </a:t>
            </a:r>
            <a:r>
              <a:rPr lang="en-GB" dirty="0" err="1" smtClean="0"/>
              <a:t>vs</a:t>
            </a:r>
            <a:r>
              <a:rPr lang="en-GB" dirty="0" smtClean="0"/>
              <a:t> ready-to-hand metrics</a:t>
            </a:r>
          </a:p>
          <a:p>
            <a:pPr lvl="1"/>
            <a:r>
              <a:rPr lang="en-GB" dirty="0" smtClean="0"/>
              <a:t>Requiring data to be </a:t>
            </a:r>
            <a:r>
              <a:rPr lang="en-GB" b="1" dirty="0" smtClean="0"/>
              <a:t>published</a:t>
            </a:r>
            <a:r>
              <a:rPr lang="en-GB" dirty="0" smtClean="0"/>
              <a:t> /// using it in TEF to determine max fee</a:t>
            </a:r>
          </a:p>
          <a:p>
            <a:pPr lvl="1"/>
            <a:r>
              <a:rPr lang="en-GB" dirty="0" smtClean="0"/>
              <a:t>Hard to argue that students shouldn’t see earnings data of course graduates</a:t>
            </a:r>
          </a:p>
          <a:p>
            <a:pPr lvl="1"/>
            <a:r>
              <a:rPr lang="en-GB" dirty="0" smtClean="0"/>
              <a:t>Higher fees unlikely without evidence of ‘behavioural’ changes</a:t>
            </a:r>
          </a:p>
          <a:p>
            <a:pPr lvl="2"/>
            <a:r>
              <a:rPr lang="en-GB" dirty="0" smtClean="0"/>
              <a:t>Institutional – marking to cost-base</a:t>
            </a:r>
          </a:p>
          <a:p>
            <a:pPr lvl="2"/>
            <a:r>
              <a:rPr lang="en-GB" dirty="0" smtClean="0"/>
              <a:t>Graduates – less inactivity, more earnings in first 10 years of graduation</a:t>
            </a:r>
          </a:p>
          <a:p>
            <a:pPr lvl="2"/>
            <a:r>
              <a:rPr lang="en-GB" dirty="0" smtClean="0"/>
              <a:t>Higher repayments – creditworthiness </a:t>
            </a:r>
          </a:p>
          <a:p>
            <a:r>
              <a:rPr lang="en-GB" dirty="0" smtClean="0"/>
              <a:t>Earnings data – management paroxysms </a:t>
            </a:r>
          </a:p>
          <a:p>
            <a:r>
              <a:rPr lang="en-GB" dirty="0" smtClean="0"/>
              <a:t>Sector Debt – a long-term challenge brewing? </a:t>
            </a:r>
          </a:p>
          <a:p>
            <a:r>
              <a:rPr lang="en-GB" dirty="0" smtClean="0"/>
              <a:t>Militant Research</a:t>
            </a:r>
          </a:p>
          <a:p>
            <a:pPr lvl="1"/>
            <a:r>
              <a:rPr lang="en-GB" dirty="0" smtClean="0"/>
              <a:t>reading accounts, </a:t>
            </a:r>
          </a:p>
          <a:p>
            <a:pPr lvl="1"/>
            <a:r>
              <a:rPr lang="en-GB" dirty="0" smtClean="0"/>
              <a:t>Freedom of Information requests, </a:t>
            </a:r>
          </a:p>
          <a:p>
            <a:pPr lvl="1"/>
            <a:r>
              <a:rPr lang="en-GB" dirty="0" smtClean="0"/>
              <a:t>cataloguing the industry and business press for deals, financing and off-balance sheet activity, and so on.</a:t>
            </a:r>
          </a:p>
          <a:p>
            <a:pPr lvl="1"/>
            <a:r>
              <a:rPr lang="en-GB" dirty="0" smtClean="0"/>
              <a:t>getting the truth out </a:t>
            </a:r>
            <a:r>
              <a:rPr lang="en-GB" dirty="0" err="1" smtClean="0"/>
              <a:t>vs</a:t>
            </a:r>
            <a:r>
              <a:rPr lang="en-GB" dirty="0" smtClean="0"/>
              <a:t> op-ed moralising </a:t>
            </a:r>
          </a:p>
          <a:p>
            <a:r>
              <a:rPr lang="en-GB" dirty="0" smtClean="0"/>
              <a:t>Alternative models</a:t>
            </a:r>
          </a:p>
          <a:p>
            <a:pPr lvl="1"/>
            <a:r>
              <a:rPr lang="en-GB" dirty="0" smtClean="0"/>
              <a:t>Part-time, lifelong, civic tertiary education</a:t>
            </a:r>
          </a:p>
          <a:p>
            <a:pPr lvl="1"/>
            <a:r>
              <a:rPr lang="en-GB" dirty="0" smtClean="0"/>
              <a:t>Versus ‘boarding school’ model – 3 years away from home for 18 year-olds</a:t>
            </a:r>
          </a:p>
          <a:p>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privatisation</a:t>
            </a:r>
            <a:endParaRPr lang="en-GB" dirty="0"/>
          </a:p>
        </p:txBody>
      </p:sp>
      <p:sp>
        <p:nvSpPr>
          <p:cNvPr id="3" name="Text Placeholder 2"/>
          <p:cNvSpPr>
            <a:spLocks noGrp="1"/>
          </p:cNvSpPr>
          <p:nvPr>
            <p:ph type="body" idx="1"/>
          </p:nvPr>
        </p:nvSpPr>
        <p:spPr/>
        <p:txBody>
          <a:bodyPr/>
          <a:lstStyle/>
          <a:p>
            <a:r>
              <a:rPr lang="en-GB" dirty="0" smtClean="0"/>
              <a:t>An articulated concept</a:t>
            </a:r>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188640"/>
            <a:ext cx="8229600" cy="6552728"/>
          </a:xfrm>
        </p:spPr>
        <p:txBody>
          <a:bodyPr>
            <a:normAutofit fontScale="62500" lnSpcReduction="20000"/>
          </a:bodyPr>
          <a:lstStyle/>
          <a:p>
            <a:pPr marL="514350" indent="-514350">
              <a:buNone/>
            </a:pPr>
            <a:r>
              <a:rPr lang="en-GB" b="1" dirty="0" smtClean="0"/>
              <a:t>	</a:t>
            </a:r>
          </a:p>
          <a:p>
            <a:pPr marL="514350" indent="-514350">
              <a:buNone/>
            </a:pPr>
            <a:r>
              <a:rPr lang="en-GB" b="1" dirty="0" smtClean="0"/>
              <a:t>	1. </a:t>
            </a:r>
            <a:r>
              <a:rPr lang="en-GB" b="1" dirty="0" err="1" smtClean="0"/>
              <a:t>Marketisation</a:t>
            </a:r>
            <a:r>
              <a:rPr lang="en-GB" b="1" dirty="0" smtClean="0"/>
              <a:t> or external privatisation</a:t>
            </a:r>
            <a:r>
              <a:rPr lang="en-GB" dirty="0" smtClean="0"/>
              <a:t> – </a:t>
            </a:r>
            <a:br>
              <a:rPr lang="en-GB" dirty="0" smtClean="0"/>
            </a:br>
            <a:r>
              <a:rPr lang="en-GB" dirty="0" smtClean="0"/>
              <a:t>new operations with different corporate forms are allowed to enter the system to increase competition dissolving the distinction between separate public and private sectors.</a:t>
            </a:r>
            <a:br>
              <a:rPr lang="en-GB" dirty="0" smtClean="0"/>
            </a:br>
            <a:r>
              <a:rPr lang="en-GB" dirty="0" smtClean="0"/>
              <a:t>But also – establishment of new market conditions.</a:t>
            </a:r>
            <a:br>
              <a:rPr lang="en-GB" dirty="0" smtClean="0"/>
            </a:br>
            <a:r>
              <a:rPr lang="en-GB" dirty="0" smtClean="0"/>
              <a:t>Uncapping of sector and institutions for undergraduate recruitment. </a:t>
            </a:r>
            <a:br>
              <a:rPr lang="en-GB" dirty="0" smtClean="0"/>
            </a:br>
            <a:r>
              <a:rPr lang="en-GB" dirty="0" smtClean="0"/>
              <a:t>2. </a:t>
            </a:r>
            <a:r>
              <a:rPr lang="en-GB" b="1" dirty="0" err="1" smtClean="0"/>
              <a:t>Commodification</a:t>
            </a:r>
            <a:r>
              <a:rPr lang="en-GB" dirty="0" smtClean="0"/>
              <a:t> – the presentation of higher education as solely a private benefit to the individual consumer; even as a quasi-financial asset where the return on investment is seen in higher future earnings.</a:t>
            </a:r>
            <a:br>
              <a:rPr lang="en-GB" dirty="0" smtClean="0"/>
            </a:br>
            <a:r>
              <a:rPr lang="en-GB" dirty="0" smtClean="0"/>
              <a:t>3. </a:t>
            </a:r>
            <a:r>
              <a:rPr lang="en-GB" b="1" dirty="0" smtClean="0"/>
              <a:t>Independence from regulation</a:t>
            </a:r>
            <a:r>
              <a:rPr lang="en-GB" dirty="0" smtClean="0"/>
              <a:t> – also regulation as means to break up ‘public sector monopoly’.</a:t>
            </a:r>
            <a:br>
              <a:rPr lang="en-GB" dirty="0" smtClean="0"/>
            </a:br>
            <a:r>
              <a:rPr lang="en-GB" dirty="0" smtClean="0"/>
              <a:t>4. </a:t>
            </a:r>
            <a:r>
              <a:rPr lang="en-GB" b="1" dirty="0" smtClean="0"/>
              <a:t>Internal privatisation</a:t>
            </a:r>
            <a:r>
              <a:rPr lang="en-GB" dirty="0" smtClean="0"/>
              <a:t> –changes to revenue streams within institutions so that for example, direct public funding is replaced by private tuition fee income.</a:t>
            </a:r>
          </a:p>
          <a:p>
            <a:pPr marL="514350" indent="-514350">
              <a:buNone/>
            </a:pPr>
            <a:r>
              <a:rPr lang="en-GB" dirty="0" smtClean="0"/>
              <a:t/>
            </a:r>
            <a:br>
              <a:rPr lang="en-GB" dirty="0" smtClean="0"/>
            </a:br>
            <a:r>
              <a:rPr lang="en-GB" dirty="0" smtClean="0"/>
              <a:t>We could add to this list:</a:t>
            </a:r>
            <a:br>
              <a:rPr lang="en-GB" dirty="0" smtClean="0"/>
            </a:br>
            <a:r>
              <a:rPr lang="en-GB" dirty="0" smtClean="0"/>
              <a:t>5. The </a:t>
            </a:r>
            <a:r>
              <a:rPr lang="en-GB" b="1" dirty="0" smtClean="0"/>
              <a:t>outsourcing</a:t>
            </a:r>
            <a:r>
              <a:rPr lang="en-GB" dirty="0" smtClean="0"/>
              <a:t> of jobs and activities to the private sector and management consultants, which has become widespread in England.</a:t>
            </a:r>
            <a:br>
              <a:rPr lang="en-GB" dirty="0" smtClean="0"/>
            </a:br>
            <a:r>
              <a:rPr lang="en-GB" dirty="0" smtClean="0"/>
              <a:t>6. </a:t>
            </a:r>
            <a:r>
              <a:rPr lang="en-GB" b="1" dirty="0" smtClean="0"/>
              <a:t>Changes to the corporate form</a:t>
            </a:r>
            <a:r>
              <a:rPr lang="en-GB" dirty="0" smtClean="0"/>
              <a:t> and governance structures of universities.</a:t>
            </a:r>
            <a:br>
              <a:rPr lang="en-GB" dirty="0" smtClean="0"/>
            </a:br>
            <a:r>
              <a:rPr lang="en-GB" dirty="0" smtClean="0"/>
              <a:t>7. The </a:t>
            </a:r>
            <a:r>
              <a:rPr lang="en-GB" b="1" dirty="0" smtClean="0"/>
              <a:t>entry of private capital and investment</a:t>
            </a:r>
            <a:r>
              <a:rPr lang="en-GB" dirty="0" smtClean="0"/>
              <a:t> into the sector through buyout and joint ventures.</a:t>
            </a:r>
          </a:p>
          <a:p>
            <a:pPr marL="514350" indent="-514350">
              <a:buNone/>
            </a:pPr>
            <a:endParaRPr lang="en-GB" dirty="0" smtClean="0"/>
          </a:p>
          <a:p>
            <a:pPr marL="514350" indent="-514350">
              <a:buNone/>
            </a:pPr>
            <a:r>
              <a:rPr lang="en-GB" dirty="0" smtClean="0"/>
              <a:t>Complexity – cannot be left to journalists to unpick it. </a:t>
            </a: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Changes to student support</a:t>
            </a:r>
            <a:endParaRPr lang="en-GB" dirty="0"/>
          </a:p>
        </p:txBody>
      </p:sp>
      <p:sp>
        <p:nvSpPr>
          <p:cNvPr id="3" name="Text Placeholder 2"/>
          <p:cNvSpPr>
            <a:spLocks noGrp="1"/>
          </p:cNvSpPr>
          <p:nvPr>
            <p:ph type="body" idx="1"/>
          </p:nvPr>
        </p:nvSpPr>
        <p:spPr/>
        <p:txBody>
          <a:bodyPr/>
          <a:lstStyle/>
          <a:p>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IFS figure 4"/>
          <p:cNvPicPr>
            <a:picLocks noChangeAspect="1" noChangeArrowheads="1"/>
          </p:cNvPicPr>
          <p:nvPr/>
        </p:nvPicPr>
        <p:blipFill>
          <a:blip r:embed="rId2" cstate="print"/>
          <a:srcRect/>
          <a:stretch>
            <a:fillRect/>
          </a:stretch>
        </p:blipFill>
        <p:spPr bwMode="auto">
          <a:xfrm>
            <a:off x="0" y="212315"/>
            <a:ext cx="9144000" cy="629225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‘Consensus’ on fee-loan regime for full-time study</a:t>
            </a:r>
            <a:endParaRPr lang="en-GB" dirty="0"/>
          </a:p>
        </p:txBody>
      </p:sp>
      <p:sp>
        <p:nvSpPr>
          <p:cNvPr id="3" name="Content Placeholder 2"/>
          <p:cNvSpPr>
            <a:spLocks noGrp="1"/>
          </p:cNvSpPr>
          <p:nvPr>
            <p:ph idx="1"/>
          </p:nvPr>
        </p:nvSpPr>
        <p:spPr>
          <a:xfrm>
            <a:off x="457200" y="1600200"/>
            <a:ext cx="8229600" cy="4925144"/>
          </a:xfrm>
        </p:spPr>
        <p:txBody>
          <a:bodyPr>
            <a:normAutofit fontScale="70000" lnSpcReduction="20000"/>
          </a:bodyPr>
          <a:lstStyle/>
          <a:p>
            <a:r>
              <a:rPr lang="en-GB" dirty="0" smtClean="0"/>
              <a:t>Maintenance support is adequate (or parents &amp; family contribute to make up shortfall?)</a:t>
            </a:r>
          </a:p>
          <a:p>
            <a:pPr lvl="1"/>
            <a:r>
              <a:rPr lang="en-GB" dirty="0" smtClean="0"/>
              <a:t>Rents in London</a:t>
            </a:r>
          </a:p>
          <a:p>
            <a:pPr lvl="1"/>
            <a:r>
              <a:rPr lang="en-GB" dirty="0" smtClean="0"/>
              <a:t>Students also take out commercial debt with more onerous repayment terms</a:t>
            </a:r>
          </a:p>
          <a:p>
            <a:pPr lvl="2"/>
            <a:r>
              <a:rPr lang="en-GB" dirty="0" smtClean="0"/>
              <a:t>Overdrafts, bank loans, credit cards, payday loans ...</a:t>
            </a:r>
          </a:p>
          <a:p>
            <a:pPr lvl="2"/>
            <a:r>
              <a:rPr lang="en-GB" dirty="0" smtClean="0"/>
              <a:t>More onerous repayment terms </a:t>
            </a:r>
          </a:p>
          <a:p>
            <a:pPr lvl="1"/>
            <a:r>
              <a:rPr lang="en-GB" dirty="0" smtClean="0"/>
              <a:t>And take on excessive paid work in term time</a:t>
            </a:r>
          </a:p>
          <a:p>
            <a:r>
              <a:rPr lang="en-GB" dirty="0" smtClean="0"/>
              <a:t>Graduate disposable income can support loan repayments without being burdensome </a:t>
            </a:r>
          </a:p>
          <a:p>
            <a:pPr lvl="1"/>
            <a:r>
              <a:rPr lang="en-GB" dirty="0" smtClean="0"/>
              <a:t>Concurrency of PG loan repayment (15% above £21 000 threshold)</a:t>
            </a:r>
          </a:p>
          <a:p>
            <a:r>
              <a:rPr lang="en-GB" dirty="0" smtClean="0"/>
              <a:t>SLC Scheme is fair and progressive</a:t>
            </a:r>
          </a:p>
          <a:p>
            <a:pPr lvl="1"/>
            <a:r>
              <a:rPr lang="en-GB" dirty="0" smtClean="0"/>
              <a:t>But regular reviews of terms now promised that can retrospectively increase payments</a:t>
            </a:r>
          </a:p>
          <a:p>
            <a:pPr lvl="1"/>
            <a:r>
              <a:rPr lang="en-GB" dirty="0" smtClean="0"/>
              <a:t>Freezing threshold takes more repayments from lower and middle earners</a:t>
            </a:r>
          </a:p>
          <a:p>
            <a:pPr lvl="1">
              <a:buNone/>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loans</a:t>
            </a:r>
            <a:endParaRPr lang="en-GB" dirty="0"/>
          </a:p>
        </p:txBody>
      </p:sp>
      <p:sp>
        <p:nvSpPr>
          <p:cNvPr id="3" name="Text Placeholder 2"/>
          <p:cNvSpPr>
            <a:spLocks noGrp="1"/>
          </p:cNvSpPr>
          <p:nvPr>
            <p:ph type="body" idx="1"/>
          </p:nvPr>
        </p:nvSpPr>
        <p:spPr/>
        <p:txBody>
          <a:bodyPr/>
          <a:lstStyle/>
          <a:p>
            <a:endParaRPr lang="en-GB"/>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New Picture"/>
          <p:cNvPicPr>
            <a:picLocks noChangeAspect="1" noChangeArrowheads="1"/>
          </p:cNvPicPr>
          <p:nvPr/>
        </p:nvPicPr>
        <p:blipFill>
          <a:blip r:embed="rId2" cstate="print"/>
          <a:srcRect/>
          <a:stretch>
            <a:fillRect/>
          </a:stretch>
        </p:blipFill>
        <p:spPr bwMode="auto">
          <a:xfrm>
            <a:off x="53723" y="1268760"/>
            <a:ext cx="9058363" cy="4392488"/>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2207</TotalTime>
  <Words>975</Words>
  <Application>Microsoft Office PowerPoint</Application>
  <PresentationFormat>On-screen Show (4:3)</PresentationFormat>
  <Paragraphs>126</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Cambria</vt:lpstr>
      <vt:lpstr>Garamond</vt:lpstr>
      <vt:lpstr>Times New Roman</vt:lpstr>
      <vt:lpstr>Office Theme</vt:lpstr>
      <vt:lpstr>English HE – an overview</vt:lpstr>
      <vt:lpstr>Overview</vt:lpstr>
      <vt:lpstr>privatisation</vt:lpstr>
      <vt:lpstr>PowerPoint Presentation</vt:lpstr>
      <vt:lpstr>Changes to student support</vt:lpstr>
      <vt:lpstr>PowerPoint Presentation</vt:lpstr>
      <vt:lpstr>‘Consensus’ on fee-loan regime for full-time study</vt:lpstr>
      <vt:lpstr>loans</vt:lpstr>
      <vt:lpstr>PowerPoint Presentation</vt:lpstr>
      <vt:lpstr>PowerPoint Presentation</vt:lpstr>
      <vt:lpstr>PowerPoint Presentation</vt:lpstr>
      <vt:lpstr>Financialisation</vt:lpstr>
      <vt:lpstr>Small Business, Enterprise and Employment Act</vt:lpstr>
      <vt:lpstr>Initial TEF metrics</vt:lpstr>
      <vt:lpstr>Announcement from HESA, Dec 2015</vt:lpstr>
      <vt:lpstr>David Willetts –  Performance Indicators </vt:lpstr>
      <vt:lpstr>Estimating the Human Capital of Graduates, Nuffield Foundation / IFS</vt:lpstr>
      <vt:lpstr>F.E.E.R. </vt:lpstr>
      <vt:lpstr>PowerPoint Presentation</vt:lpstr>
      <vt:lpstr>Creditworthiness of individuals &amp; institutions</vt:lpstr>
      <vt:lpstr>University finances - Debt</vt:lpstr>
      <vt:lpstr>PowerPoint Presentation</vt:lpstr>
      <vt:lpstr>PowerPoint Presentation</vt:lpstr>
      <vt:lpstr>PowerPoint Presentation</vt:lpstr>
      <vt:lpstr>PowerPoint Presentation</vt:lpstr>
      <vt:lpstr>Conclusion /discussion points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Great University Gamble</dc:title>
  <dc:creator>User</dc:creator>
  <cp:lastModifiedBy>Sue Bajwa</cp:lastModifiedBy>
  <cp:revision>333</cp:revision>
  <dcterms:created xsi:type="dcterms:W3CDTF">2013-09-29T12:42:41Z</dcterms:created>
  <dcterms:modified xsi:type="dcterms:W3CDTF">2016-02-05T14:03:07Z</dcterms:modified>
</cp:coreProperties>
</file>