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6" r:id="rId3"/>
    <p:sldId id="257" r:id="rId4"/>
    <p:sldId id="258" r:id="rId5"/>
    <p:sldId id="271" r:id="rId6"/>
    <p:sldId id="259" r:id="rId7"/>
    <p:sldId id="272" r:id="rId8"/>
    <p:sldId id="260" r:id="rId9"/>
    <p:sldId id="273" r:id="rId10"/>
    <p:sldId id="267" r:id="rId11"/>
    <p:sldId id="274" r:id="rId12"/>
    <p:sldId id="261" r:id="rId13"/>
    <p:sldId id="275" r:id="rId14"/>
    <p:sldId id="265" r:id="rId15"/>
    <p:sldId id="263" r:id="rId16"/>
    <p:sldId id="276" r:id="rId17"/>
    <p:sldId id="268" r:id="rId18"/>
    <p:sldId id="264" r:id="rId19"/>
    <p:sldId id="277" r:id="rId20"/>
    <p:sldId id="270" r:id="rId21"/>
    <p:sldId id="262" r:id="rId22"/>
    <p:sldId id="278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80"/>
    <a:srgbClr val="B00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48" autoAdjust="0"/>
    <p:restoredTop sz="77467" autoAdjust="0"/>
  </p:normalViewPr>
  <p:slideViewPr>
    <p:cSldViewPr snapToGrid="0" snapToObjects="1">
      <p:cViewPr varScale="1">
        <p:scale>
          <a:sx n="87" d="100"/>
          <a:sy n="87" d="100"/>
        </p:scale>
        <p:origin x="-2360" y="-112"/>
      </p:cViewPr>
      <p:guideLst>
        <p:guide orient="horz" pos="2355"/>
        <p:guide pos="293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em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charset="0"/>
                <a:cs typeface="Verdana" charset="0"/>
              </a:defRPr>
            </a:lvl1pPr>
          </a:lstStyle>
          <a:p>
            <a:fld id="{943053C3-3D17-6147-95E9-D8F6CCA2B85C}" type="datetime1">
              <a:rPr lang="en-US"/>
              <a:pPr/>
              <a:t>13/11/19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fld id="{8EDD060C-D734-0D43-8826-1A90920205CA}" type="slidenum">
              <a:rPr lang="en-US"/>
              <a:pPr/>
              <a:t>‹#›</a:t>
            </a:fld>
            <a:r>
              <a:rPr lang="en-US"/>
              <a:t>            </a:t>
            </a:r>
          </a:p>
        </p:txBody>
      </p:sp>
      <p:pic>
        <p:nvPicPr>
          <p:cNvPr id="13318" name="Picture 5" descr="ucu_main_col_lg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925" y="8685213"/>
            <a:ext cx="11080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dirty="0" smtClean="0"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charset="0"/>
                <a:cs typeface="Verdana" charset="0"/>
              </a:defRPr>
            </a:lvl1pPr>
          </a:lstStyle>
          <a:p>
            <a:fld id="{3A1A354C-2B9F-A348-A0EC-4AC85884DF31}" type="datetime1">
              <a:rPr lang="en-US"/>
              <a:pPr/>
              <a:t>13/11/19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Verdana" charset="0"/>
                <a:cs typeface="Verdana" charset="0"/>
              </a:defRPr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7E49EF2-2AAD-064B-8E88-D9AAF6B99C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8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/>
        <a:ea typeface="Geneva" charset="0"/>
        <a:cs typeface="Verdana"/>
      </a:defRPr>
    </a:lvl1pPr>
    <a:lvl2pPr marL="457200" algn="l" defTabSz="457200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/>
        <a:ea typeface="Geneva" charset="0"/>
        <a:cs typeface="Verdana"/>
      </a:defRPr>
    </a:lvl2pPr>
    <a:lvl3pPr marL="914400" algn="l" defTabSz="457200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/>
        <a:ea typeface="Geneva" charset="0"/>
        <a:cs typeface="Verdana"/>
      </a:defRPr>
    </a:lvl3pPr>
    <a:lvl4pPr marL="1371600" algn="l" defTabSz="4572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/>
        <a:ea typeface="Geneva" charset="0"/>
        <a:cs typeface="Verdana"/>
      </a:defRPr>
    </a:lvl4pPr>
    <a:lvl5pPr marL="1828800" algn="l" defTabSz="457200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Verdana"/>
        <a:ea typeface="Geneva" charset="0"/>
        <a:cs typeface="Verdan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49EF2-2AAD-064B-8E88-D9AAF6B99C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6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3286" y="1496786"/>
            <a:ext cx="9307286" cy="2231571"/>
          </a:xfrm>
        </p:spPr>
        <p:txBody>
          <a:bodyPr/>
          <a:lstStyle/>
          <a:p>
            <a:r>
              <a:rPr lang="cy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9CA921D5-135D-BB40-8909-8F02AD38B954}" type="datetime1">
              <a:rPr lang="en-US"/>
              <a:pPr/>
              <a:t>13/11/19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1B3E818F-2466-9C4A-BF5A-E484EB9256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6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588669FE-944F-6C4B-87C2-267E43C3B67C}" type="datetime1">
              <a:rPr lang="en-US"/>
              <a:pPr/>
              <a:t>13/11/19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7A8255AC-D077-684A-8015-5359B87B14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3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61E82B71-D4E0-CD4B-998B-6D67329C128B}" type="datetime1">
              <a:rPr lang="en-US"/>
              <a:pPr/>
              <a:t>13/11/19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6C881AB9-8E3A-174E-AC98-534298B644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2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4D296673-7FF3-ED4A-BB35-E216AFBC1AC0}" type="datetime1">
              <a:rPr lang="en-US"/>
              <a:pPr/>
              <a:t>13/11/19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7B435E2A-2146-1E43-A13B-DE43C6B393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0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013A2247-41FF-EE4C-BD37-C4F9D6F5FE31}" type="datetime1">
              <a:rPr lang="en-US"/>
              <a:pPr/>
              <a:t>13/11/19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380D0AE6-7480-EF4B-A78B-F351AF650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9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C7212457-E45C-754E-858C-4C2E0818EC3E}" type="datetime1">
              <a:rPr lang="en-US"/>
              <a:pPr/>
              <a:t>13/11/19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63A822CC-FBCC-A142-8645-F3901EC451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7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A52E73DD-19E2-8D49-B2EE-F41803084629}" type="datetime1">
              <a:rPr lang="en-US"/>
              <a:pPr/>
              <a:t>13/11/19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BAD4CD86-D145-4947-BECD-5BC4212C7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7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E9C7D83F-7ECB-4147-A533-E8DFF104B00F}" type="datetime1">
              <a:rPr lang="en-US"/>
              <a:pPr/>
              <a:t>13/11/19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DAC130F2-AF64-B548-859C-3B65DD0D2A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7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2A76AC09-0B18-A544-96C7-E9A84CA166C1}" type="datetime1">
              <a:rPr lang="en-US"/>
              <a:pPr/>
              <a:t>13/11/19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6E1AD9DF-73F6-7E4D-A7E1-5022DE8D69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9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911A0F64-B1DB-7743-B3EF-872C327F550E}" type="datetime1">
              <a:rPr lang="en-US"/>
              <a:pPr/>
              <a:t>13/11/19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9CD33D83-6039-4C41-A708-317E3D9D2C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6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y-GB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5DE67BFE-D6CE-F44A-B09A-D021180C3EC1}" type="datetime1">
              <a:rPr lang="en-US"/>
              <a:pPr/>
              <a:t>13/11/19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0AF9F247-9B87-1C46-AD20-C80765B7D6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9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39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7, 2011      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3563" y="6356350"/>
            <a:ext cx="4075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45213" y="6356350"/>
            <a:ext cx="1101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1" name="Picture 6" descr="ucu_main_col_spot_lg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254" y="5850759"/>
            <a:ext cx="2169236" cy="7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403152"/>
          </a:solidFill>
          <a:latin typeface="Verdana"/>
          <a:ea typeface="Geneva" charset="0"/>
          <a:cs typeface="Verdana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403152"/>
          </a:solidFill>
          <a:latin typeface="Verdana" charset="0"/>
          <a:ea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403152"/>
          </a:solidFill>
          <a:latin typeface="Verdana" charset="0"/>
          <a:ea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403152"/>
          </a:solidFill>
          <a:latin typeface="Verdana" charset="0"/>
          <a:ea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403152"/>
          </a:solidFill>
          <a:latin typeface="Verdana" charset="0"/>
          <a:ea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403152"/>
          </a:solidFill>
          <a:latin typeface="Verdana" charset="0"/>
          <a:ea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403152"/>
          </a:solidFill>
          <a:latin typeface="Verdana" charset="0"/>
          <a:ea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403152"/>
          </a:solidFill>
          <a:latin typeface="Verdana" charset="0"/>
          <a:ea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403152"/>
          </a:solidFill>
          <a:latin typeface="Verdana" charset="0"/>
          <a:ea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403152"/>
        </a:buClr>
        <a:buFont typeface="Wingdings" charset="0"/>
        <a:buChar char="§"/>
        <a:defRPr sz="2800" kern="1200">
          <a:solidFill>
            <a:schemeClr val="tx1"/>
          </a:solidFill>
          <a:latin typeface="Verdana"/>
          <a:ea typeface="Geneva" charset="0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403152"/>
        </a:buClr>
        <a:buFont typeface="Wingdings" charset="0"/>
        <a:buChar char="§"/>
        <a:defRPr sz="2400" kern="1200">
          <a:solidFill>
            <a:schemeClr val="tx1"/>
          </a:solidFill>
          <a:latin typeface="Verdana"/>
          <a:ea typeface="Geneva" charset="0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03152"/>
        </a:buClr>
        <a:buFont typeface="Wingdings" charset="0"/>
        <a:buChar char="§"/>
        <a:defRPr sz="2000" kern="1200">
          <a:solidFill>
            <a:schemeClr val="tx1"/>
          </a:solidFill>
          <a:latin typeface="Verdana"/>
          <a:ea typeface="Geneva" charset="0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03152"/>
        </a:buClr>
        <a:buFont typeface="Wingdings" charset="0"/>
        <a:buChar char="§"/>
        <a:defRPr sz="1600" kern="1200">
          <a:solidFill>
            <a:schemeClr val="tx1"/>
          </a:solidFill>
          <a:latin typeface="Verdana"/>
          <a:ea typeface="Geneva" charset="0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03152"/>
        </a:buClr>
        <a:buFont typeface="Wingdings" charset="0"/>
        <a:buChar char="§"/>
        <a:defRPr sz="1600" kern="1200">
          <a:solidFill>
            <a:schemeClr val="tx1"/>
          </a:solidFill>
          <a:latin typeface="Verdana"/>
          <a:ea typeface="Geneva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610341"/>
            <a:ext cx="7772400" cy="578578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FF"/>
                </a:solidFill>
              </a:rPr>
              <a:t>UCU MEMBERS </a:t>
            </a:r>
            <a:br>
              <a:rPr lang="en-US" sz="5400" b="1" dirty="0" smtClean="0">
                <a:solidFill>
                  <a:srgbClr val="FFFFFF"/>
                </a:solidFill>
              </a:rPr>
            </a:br>
            <a:r>
              <a:rPr lang="en-US" sz="5400" b="1" dirty="0" smtClean="0">
                <a:solidFill>
                  <a:srgbClr val="FFFFFF"/>
                </a:solidFill>
              </a:rPr>
              <a:t>ARE STRIKING.</a:t>
            </a:r>
            <a:br>
              <a:rPr lang="en-US" sz="5400" b="1" dirty="0" smtClean="0">
                <a:solidFill>
                  <a:srgbClr val="FFFFFF"/>
                </a:solidFill>
              </a:rPr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n-US" sz="5400" dirty="0">
              <a:latin typeface="Verdan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00">
        <p:fade/>
      </p:transition>
    </mc:Choice>
    <mc:Fallback xmlns="">
      <p:transition xmlns:p14="http://schemas.microsoft.com/office/powerpoint/2010/main" spd="med" advTm="25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664"/>
            <a:ext cx="8229600" cy="2834109"/>
          </a:xfrm>
        </p:spPr>
        <p:txBody>
          <a:bodyPr/>
          <a:lstStyle/>
          <a:p>
            <a:r>
              <a:rPr lang="is-IS" b="1" dirty="0" smtClean="0">
                <a:solidFill>
                  <a:srgbClr val="FFFFFF"/>
                </a:solidFill>
              </a:rPr>
              <a:t>…and, </a:t>
            </a:r>
            <a:r>
              <a:rPr lang="en-US" b="1" dirty="0" smtClean="0">
                <a:solidFill>
                  <a:srgbClr val="FFFFFF"/>
                </a:solidFill>
              </a:rPr>
              <a:t>unsafe workloads.</a:t>
            </a:r>
            <a:br>
              <a:rPr lang="en-US" b="1" dirty="0" smtClean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27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xmlns:p14="http://schemas.microsoft.com/office/powerpoint/2010/main" spd="med" advTm="1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664"/>
            <a:ext cx="8229600" cy="2834109"/>
          </a:xfrm>
        </p:spPr>
        <p:txBody>
          <a:bodyPr/>
          <a:lstStyle/>
          <a:p>
            <a:r>
              <a:rPr lang="is-IS" b="1" dirty="0" smtClean="0">
                <a:solidFill>
                  <a:srgbClr val="FFFFFF"/>
                </a:solidFill>
              </a:rPr>
              <a:t>…and, </a:t>
            </a:r>
            <a:r>
              <a:rPr lang="en-US" b="1" dirty="0" smtClean="0">
                <a:solidFill>
                  <a:srgbClr val="FFFFFF"/>
                </a:solidFill>
              </a:rPr>
              <a:t>unsafe workloads.</a:t>
            </a:r>
            <a:br>
              <a:rPr lang="en-US" b="1" dirty="0" smtClean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512" y="3614600"/>
            <a:ext cx="6490903" cy="223418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Staff </a:t>
            </a:r>
            <a:r>
              <a:rPr lang="en-US" dirty="0">
                <a:solidFill>
                  <a:srgbClr val="000000"/>
                </a:solidFill>
              </a:rPr>
              <a:t>are being asked to work </a:t>
            </a:r>
            <a:r>
              <a:rPr lang="en-US" b="1" dirty="0">
                <a:solidFill>
                  <a:srgbClr val="000000"/>
                </a:solidFill>
              </a:rPr>
              <a:t>harder and longer </a:t>
            </a:r>
            <a:r>
              <a:rPr lang="en-US" dirty="0">
                <a:solidFill>
                  <a:srgbClr val="000000"/>
                </a:solidFill>
              </a:rPr>
              <a:t>than ever </a:t>
            </a:r>
            <a:r>
              <a:rPr lang="en-US" dirty="0" smtClean="0">
                <a:solidFill>
                  <a:srgbClr val="000000"/>
                </a:solidFill>
              </a:rPr>
              <a:t>before.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3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48571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403152"/>
                </a:solidFill>
                <a:latin typeface="Verdana"/>
                <a:ea typeface="Geneva" charset="0"/>
                <a:cs typeface="Verdana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9pPr>
          </a:lstStyle>
          <a:p>
            <a:r>
              <a:rPr lang="en-US" b="1" smtClean="0">
                <a:solidFill>
                  <a:srgbClr val="FFFFFF"/>
                </a:solidFill>
              </a:rPr>
              <a:t>STRIKING IS ALWAYS THE LAST RESORT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0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xmlns:p14="http://schemas.microsoft.com/office/powerpoint/2010/main" spd="med" advTm="1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270" y="3599988"/>
            <a:ext cx="6479145" cy="2857369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>
                <a:solidFill>
                  <a:srgbClr val="000000"/>
                </a:solidFill>
              </a:rPr>
              <a:t>UCU </a:t>
            </a:r>
            <a:r>
              <a:rPr lang="sk-SK" dirty="0">
                <a:solidFill>
                  <a:srgbClr val="000000"/>
                </a:solidFill>
              </a:rPr>
              <a:t>members </a:t>
            </a:r>
            <a:r>
              <a:rPr lang="sk-SK" b="1" dirty="0">
                <a:solidFill>
                  <a:srgbClr val="000000"/>
                </a:solidFill>
              </a:rPr>
              <a:t>continue</a:t>
            </a:r>
            <a:r>
              <a:rPr lang="sk-SK" dirty="0">
                <a:solidFill>
                  <a:srgbClr val="000000"/>
                </a:solidFill>
              </a:rPr>
              <a:t> to ask our employers and university leaders to </a:t>
            </a:r>
            <a:r>
              <a:rPr lang="sk-SK" b="1" dirty="0">
                <a:solidFill>
                  <a:srgbClr val="000000"/>
                </a:solidFill>
              </a:rPr>
              <a:t>work with </a:t>
            </a:r>
            <a:r>
              <a:rPr lang="sk-SK" b="1" dirty="0" smtClean="0">
                <a:solidFill>
                  <a:srgbClr val="000000"/>
                </a:solidFill>
              </a:rPr>
              <a:t>us</a:t>
            </a:r>
            <a:r>
              <a:rPr lang="sk-SK" dirty="0" smtClean="0">
                <a:solidFill>
                  <a:srgbClr val="000000"/>
                </a:solidFill>
              </a:rPr>
              <a:t>...</a:t>
            </a:r>
            <a:endParaRPr lang="sk-SK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48571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403152"/>
                </a:solidFill>
                <a:latin typeface="Verdana"/>
                <a:ea typeface="Geneva" charset="0"/>
                <a:cs typeface="Verdana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9pPr>
          </a:lstStyle>
          <a:p>
            <a:r>
              <a:rPr lang="en-US" b="1" smtClean="0">
                <a:solidFill>
                  <a:srgbClr val="FFFFFF"/>
                </a:solidFill>
              </a:rPr>
              <a:t>STRIKING IS ALWAYS THE LAST RESORT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7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571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STRIKING IS ALWAYS THE LAST RESORT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270" y="3611746"/>
            <a:ext cx="6479145" cy="2857369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>
                <a:solidFill>
                  <a:srgbClr val="000000"/>
                </a:solidFill>
              </a:rPr>
              <a:t>The employers can </a:t>
            </a:r>
            <a:r>
              <a:rPr lang="sk-SK" b="1" dirty="0" smtClean="0">
                <a:solidFill>
                  <a:srgbClr val="000000"/>
                </a:solidFill>
              </a:rPr>
              <a:t>end</a:t>
            </a:r>
            <a:r>
              <a:rPr lang="sk-SK" dirty="0" smtClean="0">
                <a:solidFill>
                  <a:srgbClr val="000000"/>
                </a:solidFill>
              </a:rPr>
              <a:t> the strikes, and </a:t>
            </a:r>
            <a:r>
              <a:rPr lang="sk-SK" b="1" dirty="0" smtClean="0">
                <a:solidFill>
                  <a:srgbClr val="000000"/>
                </a:solidFill>
              </a:rPr>
              <a:t>avoid widespread disruption </a:t>
            </a:r>
            <a:r>
              <a:rPr lang="sk-SK" dirty="0" smtClean="0">
                <a:solidFill>
                  <a:srgbClr val="000000"/>
                </a:solidFill>
              </a:rPr>
              <a:t>for you, other staff, your families, and the </a:t>
            </a:r>
            <a:br>
              <a:rPr lang="sk-SK" dirty="0" smtClean="0">
                <a:solidFill>
                  <a:srgbClr val="000000"/>
                </a:solidFill>
              </a:rPr>
            </a:br>
            <a:r>
              <a:rPr lang="sk-SK" dirty="0" smtClean="0">
                <a:solidFill>
                  <a:srgbClr val="000000"/>
                </a:solidFill>
              </a:rPr>
              <a:t>community.</a:t>
            </a:r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23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571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THE STRIKE CAN BE RESOLVED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62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xmlns:p14="http://schemas.microsoft.com/office/powerpoint/2010/main" spd="med" advTm="1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571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THE STRIKE CAN BE RESOLVED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512" y="3599988"/>
            <a:ext cx="6490903" cy="285736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The National Union of Students, MPs and others are calling on the employers to reconsider their </a:t>
            </a:r>
            <a:r>
              <a:rPr lang="en-US" b="1" dirty="0" smtClean="0">
                <a:solidFill>
                  <a:srgbClr val="000000"/>
                </a:solidFill>
              </a:rPr>
              <a:t>hardline stance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1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571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THE STRIKE CAN BE RESOLVED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512" y="3599988"/>
            <a:ext cx="6490903" cy="285736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The employers </a:t>
            </a:r>
            <a:r>
              <a:rPr lang="en-US" b="1" dirty="0">
                <a:solidFill>
                  <a:srgbClr val="000000"/>
                </a:solidFill>
              </a:rPr>
              <a:t>will not commit to meaningful </a:t>
            </a:r>
            <a:r>
              <a:rPr lang="en-US" b="1" dirty="0" smtClean="0">
                <a:solidFill>
                  <a:srgbClr val="000000"/>
                </a:solidFill>
              </a:rPr>
              <a:t>negotiations!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90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512" y="1979548"/>
            <a:ext cx="6490903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PLEASE SUPPORT US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3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xmlns:p14="http://schemas.microsoft.com/office/powerpoint/2010/main" spd="med" advTm="1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512" y="1979548"/>
            <a:ext cx="6490903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PLEASE SUPPORT US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513" y="3602835"/>
            <a:ext cx="6726080" cy="256341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Poor working conditions </a:t>
            </a:r>
            <a:r>
              <a:rPr lang="en-US" sz="3200" b="1" dirty="0" smtClean="0">
                <a:solidFill>
                  <a:srgbClr val="000000"/>
                </a:solidFill>
              </a:rPr>
              <a:t>for us </a:t>
            </a:r>
            <a:r>
              <a:rPr lang="en-US" sz="3200" dirty="0" smtClean="0">
                <a:solidFill>
                  <a:srgbClr val="000000"/>
                </a:solidFill>
              </a:rPr>
              <a:t>mean </a:t>
            </a:r>
            <a:r>
              <a:rPr lang="en-US" sz="3200" dirty="0" smtClean="0">
                <a:solidFill>
                  <a:srgbClr val="000000"/>
                </a:solidFill>
              </a:rPr>
              <a:t>poor learning </a:t>
            </a:r>
            <a:r>
              <a:rPr lang="en-US" sz="3200" dirty="0" smtClean="0">
                <a:solidFill>
                  <a:srgbClr val="000000"/>
                </a:solidFill>
              </a:rPr>
              <a:t>conditions </a:t>
            </a:r>
            <a:r>
              <a:rPr lang="en-US" sz="3200" b="1" dirty="0" smtClean="0">
                <a:solidFill>
                  <a:srgbClr val="000000"/>
                </a:solidFill>
              </a:rPr>
              <a:t>for you</a:t>
            </a:r>
            <a:r>
              <a:rPr lang="en-US" sz="3200" dirty="0" smtClean="0">
                <a:solidFill>
                  <a:srgbClr val="000000"/>
                </a:solidFill>
              </a:rPr>
              <a:t>.</a:t>
            </a:r>
            <a:endParaRPr lang="en-US" sz="3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5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10868" y="3727375"/>
            <a:ext cx="5526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WHY?</a:t>
            </a:r>
            <a:endParaRPr lang="en-US" sz="72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2610341"/>
            <a:ext cx="7772400" cy="57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403152"/>
                </a:solidFill>
                <a:latin typeface="Verdana"/>
                <a:ea typeface="Geneva" charset="0"/>
                <a:cs typeface="Verdana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9pPr>
          </a:lstStyle>
          <a:p>
            <a:r>
              <a:rPr lang="en-US" sz="5400" b="1" dirty="0" smtClean="0">
                <a:solidFill>
                  <a:srgbClr val="FFFFFF"/>
                </a:solidFill>
              </a:rPr>
              <a:t>UCU MEMBERS </a:t>
            </a:r>
            <a:br>
              <a:rPr lang="en-US" sz="5400" b="1" dirty="0" smtClean="0">
                <a:solidFill>
                  <a:srgbClr val="FFFFFF"/>
                </a:solidFill>
              </a:rPr>
            </a:br>
            <a:r>
              <a:rPr lang="en-US" sz="5400" b="1" dirty="0" smtClean="0">
                <a:solidFill>
                  <a:srgbClr val="FFFFFF"/>
                </a:solidFill>
              </a:rPr>
              <a:t>ARE STRIKING.</a:t>
            </a:r>
            <a:br>
              <a:rPr lang="en-US" sz="5400" b="1" dirty="0" smtClean="0">
                <a:solidFill>
                  <a:srgbClr val="FFFFFF"/>
                </a:solidFill>
              </a:rPr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n-US" sz="54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27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00">
        <p:fade/>
      </p:transition>
    </mc:Choice>
    <mc:Fallback xmlns="">
      <p:transition xmlns:p14="http://schemas.microsoft.com/office/powerpoint/2010/main" spd="med" advTm="25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512" y="1979548"/>
            <a:ext cx="6490903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PLEASE SUPPORT US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513" y="3602835"/>
            <a:ext cx="6726080" cy="256341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UCU members are </a:t>
            </a:r>
            <a:r>
              <a:rPr lang="en-US" sz="3200" b="1" dirty="0" smtClean="0">
                <a:solidFill>
                  <a:srgbClr val="000000"/>
                </a:solidFill>
              </a:rPr>
              <a:t>determined</a:t>
            </a:r>
            <a:r>
              <a:rPr lang="en-US" sz="3200" dirty="0" smtClean="0">
                <a:solidFill>
                  <a:srgbClr val="000000"/>
                </a:solidFill>
              </a:rPr>
              <a:t> to continue our action until a long-term and lasting </a:t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solution can be found.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46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747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We ask you to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stand with us and defend higher education.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924" y="3638582"/>
            <a:ext cx="6620250" cy="3021980"/>
          </a:xfrm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Find </a:t>
            </a:r>
            <a:r>
              <a:rPr lang="en-US" sz="2000" dirty="0">
                <a:solidFill>
                  <a:srgbClr val="000000"/>
                </a:solidFill>
              </a:rPr>
              <a:t>out </a:t>
            </a:r>
            <a:r>
              <a:rPr lang="en-US" sz="2000" dirty="0" smtClean="0">
                <a:solidFill>
                  <a:srgbClr val="000000"/>
                </a:solidFill>
              </a:rPr>
              <a:t>more: </a:t>
            </a:r>
            <a:r>
              <a:rPr lang="en-US" sz="2000" dirty="0" err="1" smtClean="0">
                <a:solidFill>
                  <a:srgbClr val="B0005D"/>
                </a:solidFill>
              </a:rPr>
              <a:t>www.ucu.org.uk</a:t>
            </a:r>
            <a:r>
              <a:rPr lang="en-US" sz="2000" dirty="0" smtClean="0">
                <a:solidFill>
                  <a:srgbClr val="B0005D"/>
                </a:solidFill>
              </a:rPr>
              <a:t>/he2019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Visit </a:t>
            </a:r>
            <a:r>
              <a:rPr lang="en-US" sz="2000" dirty="0">
                <a:solidFill>
                  <a:srgbClr val="000000"/>
                </a:solidFill>
              </a:rPr>
              <a:t>the picket lines to express your support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Show your support online with </a:t>
            </a:r>
            <a:r>
              <a:rPr lang="en-US" sz="2000" dirty="0" smtClean="0">
                <a:solidFill>
                  <a:srgbClr val="B0005D"/>
                </a:solidFill>
              </a:rPr>
              <a:t>#</a:t>
            </a:r>
            <a:r>
              <a:rPr lang="en-US" sz="2000" dirty="0" err="1">
                <a:solidFill>
                  <a:srgbClr val="B0005D"/>
                </a:solidFill>
              </a:rPr>
              <a:t>UCUstrike</a:t>
            </a:r>
            <a:endParaRPr lang="en-US" sz="2000" dirty="0">
              <a:solidFill>
                <a:srgbClr val="B0005D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Ask the vice-chancellor for </a:t>
            </a:r>
            <a:r>
              <a:rPr lang="en-US" sz="2000" dirty="0">
                <a:solidFill>
                  <a:srgbClr val="000000"/>
                </a:solidFill>
              </a:rPr>
              <a:t>fresh negotiations - you can do this online </a:t>
            </a:r>
            <a:r>
              <a:rPr lang="en-US" sz="2000" dirty="0" smtClean="0">
                <a:solidFill>
                  <a:srgbClr val="000000"/>
                </a:solidFill>
              </a:rPr>
              <a:t>at: 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u="sng" dirty="0" err="1" smtClean="0">
                <a:solidFill>
                  <a:srgbClr val="B0005D"/>
                </a:solidFill>
              </a:rPr>
              <a:t>www.ucu.org.uk</a:t>
            </a:r>
            <a:r>
              <a:rPr lang="en-US" sz="2000" u="sng" dirty="0">
                <a:solidFill>
                  <a:srgbClr val="B0005D"/>
                </a:solidFill>
              </a:rPr>
              <a:t>/</a:t>
            </a:r>
            <a:r>
              <a:rPr lang="en-US" sz="2000" u="sng" dirty="0" err="1" smtClean="0">
                <a:solidFill>
                  <a:srgbClr val="B0005D"/>
                </a:solidFill>
              </a:rPr>
              <a:t>studentvoice</a:t>
            </a:r>
            <a:endParaRPr lang="en-US" sz="2000" dirty="0">
              <a:solidFill>
                <a:srgbClr val="B000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3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747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We ask you to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stand with us and defend higher education.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924" y="3653181"/>
            <a:ext cx="6620250" cy="3021980"/>
          </a:xfrm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Find </a:t>
            </a:r>
            <a:r>
              <a:rPr lang="en-US" sz="2000" dirty="0">
                <a:solidFill>
                  <a:srgbClr val="000000"/>
                </a:solidFill>
              </a:rPr>
              <a:t>out </a:t>
            </a:r>
            <a:r>
              <a:rPr lang="en-US" sz="2000" dirty="0" smtClean="0">
                <a:solidFill>
                  <a:srgbClr val="000000"/>
                </a:solidFill>
              </a:rPr>
              <a:t>more: </a:t>
            </a:r>
            <a:r>
              <a:rPr lang="en-US" sz="2000" dirty="0" err="1" smtClean="0">
                <a:solidFill>
                  <a:srgbClr val="B0005D"/>
                </a:solidFill>
              </a:rPr>
              <a:t>www.ucu.org.uk</a:t>
            </a:r>
            <a:r>
              <a:rPr lang="en-US" sz="2000" dirty="0" smtClean="0">
                <a:solidFill>
                  <a:srgbClr val="B0005D"/>
                </a:solidFill>
              </a:rPr>
              <a:t>/he2019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Visit </a:t>
            </a:r>
            <a:r>
              <a:rPr lang="en-US" sz="2000" dirty="0">
                <a:solidFill>
                  <a:srgbClr val="000000"/>
                </a:solidFill>
              </a:rPr>
              <a:t>the picket lines to express your support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Show your support online with </a:t>
            </a:r>
            <a:r>
              <a:rPr lang="en-US" sz="2000" dirty="0" smtClean="0">
                <a:solidFill>
                  <a:srgbClr val="B0005D"/>
                </a:solidFill>
              </a:rPr>
              <a:t>#</a:t>
            </a:r>
            <a:r>
              <a:rPr lang="en-US" sz="2000" dirty="0" err="1">
                <a:solidFill>
                  <a:srgbClr val="B0005D"/>
                </a:solidFill>
              </a:rPr>
              <a:t>UCUstrike</a:t>
            </a:r>
            <a:endParaRPr lang="en-US" sz="2000" dirty="0">
              <a:solidFill>
                <a:srgbClr val="B0005D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Ask the vice-chancellor for </a:t>
            </a:r>
            <a:r>
              <a:rPr lang="en-US" sz="2000" dirty="0">
                <a:solidFill>
                  <a:srgbClr val="000000"/>
                </a:solidFill>
              </a:rPr>
              <a:t>fresh negotiations - you can do this online </a:t>
            </a:r>
            <a:r>
              <a:rPr lang="en-US" sz="2000" dirty="0" smtClean="0">
                <a:solidFill>
                  <a:srgbClr val="000000"/>
                </a:solidFill>
              </a:rPr>
              <a:t>at: 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u="sng" dirty="0" err="1" smtClean="0">
                <a:solidFill>
                  <a:srgbClr val="B0005D"/>
                </a:solidFill>
              </a:rPr>
              <a:t>www.ucu.org.uk</a:t>
            </a:r>
            <a:r>
              <a:rPr lang="en-US" sz="2000" u="sng" dirty="0">
                <a:solidFill>
                  <a:srgbClr val="B0005D"/>
                </a:solidFill>
              </a:rPr>
              <a:t>/</a:t>
            </a:r>
            <a:r>
              <a:rPr lang="en-US" sz="2000" u="sng" dirty="0" err="1" smtClean="0">
                <a:solidFill>
                  <a:srgbClr val="B0005D"/>
                </a:solidFill>
              </a:rPr>
              <a:t>studentvoice</a:t>
            </a:r>
            <a:endParaRPr lang="en-US" sz="2000" dirty="0">
              <a:solidFill>
                <a:srgbClr val="B0005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8326" y="5884739"/>
            <a:ext cx="51165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Verdana"/>
                <a:cs typeface="Verdana"/>
              </a:rPr>
              <a:t>THANK YOU</a:t>
            </a:r>
            <a:endParaRPr lang="en-US" sz="3200" b="1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469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512" y="999459"/>
            <a:ext cx="6490903" cy="2041941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We </a:t>
            </a:r>
            <a:r>
              <a:rPr lang="en-US" b="1" dirty="0">
                <a:solidFill>
                  <a:srgbClr val="FFFFFF"/>
                </a:solidFill>
              </a:rPr>
              <a:t>are taking strike action </a:t>
            </a:r>
            <a:r>
              <a:rPr lang="en-US" b="1" dirty="0" smtClean="0">
                <a:solidFill>
                  <a:srgbClr val="FFFFFF"/>
                </a:solidFill>
              </a:rPr>
              <a:t>because of</a:t>
            </a:r>
            <a:r>
              <a:rPr lang="is-IS" b="1" dirty="0" smtClean="0">
                <a:solidFill>
                  <a:srgbClr val="FFFFFF"/>
                </a:solidFill>
              </a:rPr>
              <a:t>…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98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00">
        <p:fade/>
      </p:transition>
    </mc:Choice>
    <mc:Fallback xmlns="">
      <p:transition xmlns:p14="http://schemas.microsoft.com/office/powerpoint/2010/main" spd="med" advTm="25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405"/>
            <a:ext cx="8229600" cy="2828293"/>
          </a:xfrm>
        </p:spPr>
        <p:txBody>
          <a:bodyPr/>
          <a:lstStyle/>
          <a:p>
            <a:r>
              <a:rPr lang="is-IS" b="1" dirty="0" smtClean="0">
                <a:solidFill>
                  <a:srgbClr val="FFFFFF"/>
                </a:solidFill>
              </a:rPr>
              <a:t>…falling </a:t>
            </a:r>
            <a:r>
              <a:rPr lang="en-US" b="1" dirty="0" smtClean="0">
                <a:solidFill>
                  <a:srgbClr val="FFFFFF"/>
                </a:solidFill>
              </a:rPr>
              <a:t>pay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380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xmlns:p14="http://schemas.microsoft.com/office/powerpoint/2010/main" spd="med" advTm="1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405"/>
            <a:ext cx="8229600" cy="2828293"/>
          </a:xfrm>
        </p:spPr>
        <p:txBody>
          <a:bodyPr/>
          <a:lstStyle/>
          <a:p>
            <a:r>
              <a:rPr lang="is-IS" b="1" dirty="0" smtClean="0">
                <a:solidFill>
                  <a:srgbClr val="FFFFFF"/>
                </a:solidFill>
              </a:rPr>
              <a:t>…falling </a:t>
            </a:r>
            <a:r>
              <a:rPr lang="en-US" b="1" dirty="0" smtClean="0">
                <a:solidFill>
                  <a:srgbClr val="FFFFFF"/>
                </a:solidFill>
              </a:rPr>
              <a:t>pay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270" y="3615017"/>
            <a:ext cx="6479145" cy="205455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Since 2009</a:t>
            </a:r>
            <a:r>
              <a:rPr lang="en-US" dirty="0" smtClean="0">
                <a:solidFill>
                  <a:srgbClr val="000000"/>
                </a:solidFill>
              </a:rPr>
              <a:t>, our </a:t>
            </a:r>
            <a:r>
              <a:rPr lang="en-US" dirty="0">
                <a:solidFill>
                  <a:srgbClr val="000000"/>
                </a:solidFill>
              </a:rPr>
              <a:t>pay has been effectively cut by </a:t>
            </a:r>
            <a:r>
              <a:rPr lang="en-US" b="1" dirty="0">
                <a:solidFill>
                  <a:srgbClr val="000000"/>
                </a:solidFill>
              </a:rPr>
              <a:t>nearly 20% </a:t>
            </a:r>
            <a:r>
              <a:rPr lang="en-US" dirty="0">
                <a:solidFill>
                  <a:srgbClr val="000000"/>
                </a:solidFill>
              </a:rPr>
              <a:t>in real </a:t>
            </a:r>
            <a:r>
              <a:rPr lang="en-US" dirty="0" smtClean="0">
                <a:solidFill>
                  <a:srgbClr val="000000"/>
                </a:solidFill>
              </a:rPr>
              <a:t>terms.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14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3732"/>
            <a:ext cx="8229600" cy="3327701"/>
          </a:xfrm>
        </p:spPr>
        <p:txBody>
          <a:bodyPr/>
          <a:lstStyle/>
          <a:p>
            <a:r>
              <a:rPr lang="is-IS" b="1" dirty="0" smtClean="0">
                <a:solidFill>
                  <a:srgbClr val="FFFFFF"/>
                </a:solidFill>
              </a:rPr>
              <a:t>…</a:t>
            </a:r>
            <a:r>
              <a:rPr lang="en-US" b="1" dirty="0" smtClean="0">
                <a:solidFill>
                  <a:srgbClr val="FFFFFF"/>
                </a:solidFill>
              </a:rPr>
              <a:t>the gender &amp; ethnicity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pay gap</a:t>
            </a:r>
            <a:br>
              <a:rPr lang="en-US" b="1" dirty="0" smtClean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25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xmlns:p14="http://schemas.microsoft.com/office/powerpoint/2010/main" spd="med" advTm="1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3732"/>
            <a:ext cx="8229600" cy="3327701"/>
          </a:xfrm>
        </p:spPr>
        <p:txBody>
          <a:bodyPr/>
          <a:lstStyle/>
          <a:p>
            <a:r>
              <a:rPr lang="is-IS" b="1" dirty="0" smtClean="0">
                <a:solidFill>
                  <a:srgbClr val="FFFFFF"/>
                </a:solidFill>
              </a:rPr>
              <a:t>…</a:t>
            </a:r>
            <a:r>
              <a:rPr lang="en-US" b="1" dirty="0" smtClean="0">
                <a:solidFill>
                  <a:srgbClr val="FFFFFF"/>
                </a:solidFill>
              </a:rPr>
              <a:t>the gender &amp; ethnicity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pay gap</a:t>
            </a:r>
            <a:br>
              <a:rPr lang="en-US" b="1" dirty="0" smtClean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271" y="3603259"/>
            <a:ext cx="6549697" cy="302576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The employers’ </a:t>
            </a:r>
            <a:r>
              <a:rPr lang="en-US" b="1" dirty="0">
                <a:solidFill>
                  <a:srgbClr val="000000"/>
                </a:solidFill>
              </a:rPr>
              <a:t>own</a:t>
            </a:r>
            <a:r>
              <a:rPr lang="en-US" dirty="0">
                <a:solidFill>
                  <a:srgbClr val="000000"/>
                </a:solidFill>
              </a:rPr>
              <a:t> analysis highlights that women and black and minority ethnic staff experience </a:t>
            </a:r>
            <a:r>
              <a:rPr lang="en-US" b="1" dirty="0">
                <a:solidFill>
                  <a:srgbClr val="000000"/>
                </a:solidFill>
              </a:rPr>
              <a:t>significant</a:t>
            </a:r>
            <a:r>
              <a:rPr lang="en-US" dirty="0">
                <a:solidFill>
                  <a:srgbClr val="000000"/>
                </a:solidFill>
              </a:rPr>
              <a:t> pay </a:t>
            </a:r>
            <a:r>
              <a:rPr lang="en-US" dirty="0" smtClean="0">
                <a:solidFill>
                  <a:srgbClr val="000000"/>
                </a:solidFill>
              </a:rPr>
              <a:t>discrimination.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0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664"/>
            <a:ext cx="8229600" cy="2834109"/>
          </a:xfrm>
        </p:spPr>
        <p:txBody>
          <a:bodyPr/>
          <a:lstStyle/>
          <a:p>
            <a:r>
              <a:rPr lang="is-IS" b="1" dirty="0" smtClean="0">
                <a:solidFill>
                  <a:srgbClr val="FFFFFF"/>
                </a:solidFill>
              </a:rPr>
              <a:t>…</a:t>
            </a:r>
            <a:r>
              <a:rPr lang="en-US" b="1" dirty="0" smtClean="0">
                <a:solidFill>
                  <a:srgbClr val="FFFFFF"/>
                </a:solidFill>
              </a:rPr>
              <a:t>precarious employment practices</a:t>
            </a:r>
            <a:br>
              <a:rPr lang="en-US" b="1" dirty="0" smtClean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4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xmlns:p14="http://schemas.microsoft.com/office/powerpoint/2010/main" spd="med" advTm="1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664"/>
            <a:ext cx="8229600" cy="2834109"/>
          </a:xfrm>
        </p:spPr>
        <p:txBody>
          <a:bodyPr/>
          <a:lstStyle/>
          <a:p>
            <a:r>
              <a:rPr lang="is-IS" b="1" dirty="0" smtClean="0">
                <a:solidFill>
                  <a:srgbClr val="FFFFFF"/>
                </a:solidFill>
              </a:rPr>
              <a:t>…</a:t>
            </a:r>
            <a:r>
              <a:rPr lang="en-US" b="1" dirty="0" smtClean="0">
                <a:solidFill>
                  <a:srgbClr val="FFFFFF"/>
                </a:solidFill>
              </a:rPr>
              <a:t>precarious employment practices</a:t>
            </a:r>
            <a:br>
              <a:rPr lang="en-US" b="1" dirty="0" smtClean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512" y="3614600"/>
            <a:ext cx="6490903" cy="223418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Casual </a:t>
            </a:r>
            <a:r>
              <a:rPr lang="en-US" dirty="0" smtClean="0">
                <a:solidFill>
                  <a:srgbClr val="000000"/>
                </a:solidFill>
              </a:rPr>
              <a:t>contracts – staff employed on hourly or fixed-term and other non-permanent contracts – </a:t>
            </a:r>
            <a:r>
              <a:rPr lang="en-US" dirty="0">
                <a:solidFill>
                  <a:srgbClr val="000000"/>
                </a:solidFill>
              </a:rPr>
              <a:t>remain </a:t>
            </a:r>
            <a:r>
              <a:rPr lang="en-US" b="1" dirty="0">
                <a:solidFill>
                  <a:srgbClr val="000000"/>
                </a:solidFill>
              </a:rPr>
              <a:t>entrenched</a:t>
            </a:r>
            <a:r>
              <a:rPr lang="en-US" dirty="0">
                <a:solidFill>
                  <a:srgbClr val="000000"/>
                </a:solidFill>
              </a:rPr>
              <a:t>. 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7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cu_pptemplate">
  <a:themeElements>
    <a:clrScheme name="Custom 1">
      <a:dk1>
        <a:srgbClr val="0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ucu_pptemplate.pot</Template>
  <TotalTime>108</TotalTime>
  <Words>344</Words>
  <Application>Microsoft Macintosh PowerPoint</Application>
  <PresentationFormat>On-screen Show (4:3)</PresentationFormat>
  <Paragraphs>43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ucu_pptemplate</vt:lpstr>
      <vt:lpstr>UCU MEMBERS  ARE STRIKING.  </vt:lpstr>
      <vt:lpstr>PowerPoint Presentation</vt:lpstr>
      <vt:lpstr>We are taking strike action because of…</vt:lpstr>
      <vt:lpstr>…falling pay </vt:lpstr>
      <vt:lpstr>…falling pay </vt:lpstr>
      <vt:lpstr>…the gender &amp; ethnicity pay gap </vt:lpstr>
      <vt:lpstr>…the gender &amp; ethnicity pay gap </vt:lpstr>
      <vt:lpstr>…precarious employment practices </vt:lpstr>
      <vt:lpstr>…precarious employment practices </vt:lpstr>
      <vt:lpstr>…and, unsafe workloads. </vt:lpstr>
      <vt:lpstr>…and, unsafe workloads. </vt:lpstr>
      <vt:lpstr>PowerPoint Presentation</vt:lpstr>
      <vt:lpstr>PowerPoint Presentation</vt:lpstr>
      <vt:lpstr>STRIKING IS ALWAYS THE LAST RESORT</vt:lpstr>
      <vt:lpstr>THE STRIKE CAN BE RESOLVED</vt:lpstr>
      <vt:lpstr>THE STRIKE CAN BE RESOLVED</vt:lpstr>
      <vt:lpstr>THE STRIKE CAN BE RESOLVED</vt:lpstr>
      <vt:lpstr>PLEASE SUPPORT US  </vt:lpstr>
      <vt:lpstr>PLEASE SUPPORT US  </vt:lpstr>
      <vt:lpstr>PLEASE SUPPORT US  </vt:lpstr>
      <vt:lpstr>We ask you to stand with us and defend higher education.</vt:lpstr>
      <vt:lpstr>We ask you to stand with us and defend higher education.</vt:lpstr>
    </vt:vector>
  </TitlesOfParts>
  <Company>UCU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Deborah Phillips</dc:creator>
  <cp:lastModifiedBy>Deborah Phillips</cp:lastModifiedBy>
  <cp:revision>12</cp:revision>
  <dcterms:created xsi:type="dcterms:W3CDTF">2011-07-07T10:09:15Z</dcterms:created>
  <dcterms:modified xsi:type="dcterms:W3CDTF">2019-11-13T13:55:26Z</dcterms:modified>
</cp:coreProperties>
</file>